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3" r:id="rId7"/>
    <p:sldId id="264" r:id="rId8"/>
    <p:sldId id="267" r:id="rId9"/>
    <p:sldId id="268" r:id="rId10"/>
    <p:sldId id="261" r:id="rId11"/>
    <p:sldId id="262" r:id="rId12"/>
    <p:sldId id="269" r:id="rId13"/>
    <p:sldId id="270" r:id="rId14"/>
    <p:sldId id="272" r:id="rId15"/>
    <p:sldId id="27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varScale="1">
        <p:scale>
          <a:sx n="85" d="100"/>
          <a:sy n="85" d="100"/>
        </p:scale>
        <p:origin x="13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7/24/2020</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47A4C-B674-4B2C-9D1E-DA133627C17F}"/>
              </a:ext>
            </a:extLst>
          </p:cNvPr>
          <p:cNvSpPr>
            <a:spLocks noGrp="1"/>
          </p:cNvSpPr>
          <p:nvPr>
            <p:ph type="ctrTitle"/>
          </p:nvPr>
        </p:nvSpPr>
        <p:spPr/>
        <p:txBody>
          <a:bodyPr>
            <a:normAutofit fontScale="90000"/>
          </a:bodyPr>
          <a:lstStyle/>
          <a:p>
            <a:pPr algn="ctr"/>
            <a:br>
              <a:rPr lang="en-IN" dirty="0"/>
            </a:br>
            <a:r>
              <a:rPr lang="en-IN" b="1" dirty="0"/>
              <a:t>The Battle of Neighbourhoods: Find the best place to stay in New York City</a:t>
            </a:r>
            <a:endParaRPr lang="en-IN" dirty="0"/>
          </a:p>
        </p:txBody>
      </p:sp>
      <p:sp>
        <p:nvSpPr>
          <p:cNvPr id="3" name="Subtitle 2">
            <a:extLst>
              <a:ext uri="{FF2B5EF4-FFF2-40B4-BE49-F238E27FC236}">
                <a16:creationId xmlns:a16="http://schemas.microsoft.com/office/drawing/2014/main" id="{126D8308-F258-4BF4-B3A5-3BE668B006F9}"/>
              </a:ext>
            </a:extLst>
          </p:cNvPr>
          <p:cNvSpPr>
            <a:spLocks noGrp="1"/>
          </p:cNvSpPr>
          <p:nvPr>
            <p:ph type="subTitle" idx="1"/>
          </p:nvPr>
        </p:nvSpPr>
        <p:spPr/>
        <p:txBody>
          <a:bodyPr/>
          <a:lstStyle/>
          <a:p>
            <a:endParaRPr lang="en-IN" dirty="0"/>
          </a:p>
          <a:p>
            <a:pPr algn="ctr"/>
            <a:r>
              <a:rPr lang="en-IN" dirty="0"/>
              <a:t> Applied Data Science Capstone Project </a:t>
            </a:r>
          </a:p>
        </p:txBody>
      </p:sp>
    </p:spTree>
    <p:extLst>
      <p:ext uri="{BB962C8B-B14F-4D97-AF65-F5344CB8AC3E}">
        <p14:creationId xmlns:p14="http://schemas.microsoft.com/office/powerpoint/2010/main" val="4077884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93ADBA-9215-4879-B8E3-7F985BC9D7C8}"/>
              </a:ext>
            </a:extLst>
          </p:cNvPr>
          <p:cNvSpPr txBox="1"/>
          <p:nvPr/>
        </p:nvSpPr>
        <p:spPr>
          <a:xfrm>
            <a:off x="327378" y="248356"/>
            <a:ext cx="2980266" cy="523220"/>
          </a:xfrm>
          <a:prstGeom prst="rect">
            <a:avLst/>
          </a:prstGeom>
          <a:noFill/>
        </p:spPr>
        <p:txBody>
          <a:bodyPr wrap="square" rtlCol="0">
            <a:spAutoFit/>
          </a:bodyPr>
          <a:lstStyle/>
          <a:p>
            <a:r>
              <a:rPr lang="en-IN" sz="2800" b="1" dirty="0"/>
              <a:t>Analysis</a:t>
            </a:r>
            <a:endParaRPr lang="en-IN" sz="2800" dirty="0"/>
          </a:p>
        </p:txBody>
      </p:sp>
      <p:sp>
        <p:nvSpPr>
          <p:cNvPr id="3" name="TextBox 2">
            <a:extLst>
              <a:ext uri="{FF2B5EF4-FFF2-40B4-BE49-F238E27FC236}">
                <a16:creationId xmlns:a16="http://schemas.microsoft.com/office/drawing/2014/main" id="{0BF68F62-C8DA-408D-B963-69DDF4CDE3EC}"/>
              </a:ext>
            </a:extLst>
          </p:cNvPr>
          <p:cNvSpPr txBox="1"/>
          <p:nvPr/>
        </p:nvSpPr>
        <p:spPr>
          <a:xfrm>
            <a:off x="327378" y="846667"/>
            <a:ext cx="11345333" cy="3416320"/>
          </a:xfrm>
          <a:prstGeom prst="rect">
            <a:avLst/>
          </a:prstGeom>
          <a:noFill/>
        </p:spPr>
        <p:txBody>
          <a:bodyPr wrap="square" rtlCol="0">
            <a:spAutoFit/>
          </a:bodyPr>
          <a:lstStyle/>
          <a:p>
            <a:r>
              <a:rPr lang="en-IN" b="1" dirty="0"/>
              <a:t>Foursquare API </a:t>
            </a:r>
            <a:r>
              <a:rPr lang="en-IN" b="1" dirty="0" err="1"/>
              <a:t>Neighborhoods</a:t>
            </a:r>
            <a:r>
              <a:rPr lang="en-IN" b="1" dirty="0"/>
              <a:t> Analysis</a:t>
            </a:r>
            <a:endParaRPr lang="en-IN" dirty="0"/>
          </a:p>
          <a:p>
            <a:r>
              <a:rPr lang="en-IN" dirty="0"/>
              <a:t>Because of the Foursquare API limitations for free usage lets </a:t>
            </a:r>
            <a:r>
              <a:rPr lang="en-IN" dirty="0" err="1"/>
              <a:t>analyze</a:t>
            </a:r>
            <a:r>
              <a:rPr lang="en-IN" dirty="0"/>
              <a:t> Top-100 Accommodations from the Airbnb data set. We define Top-3 Venue Categories for each accommodation in radius of 1000 meters. Then we will try to define the 3 clusters for these accommodations.</a:t>
            </a:r>
          </a:p>
          <a:p>
            <a:r>
              <a:rPr lang="en-IN" dirty="0"/>
              <a:t>Select Top-100 Airbnb accommodations by </a:t>
            </a:r>
          </a:p>
          <a:p>
            <a:r>
              <a:rPr lang="en-IN" dirty="0"/>
              <a:t></a:t>
            </a:r>
            <a:r>
              <a:rPr lang="en-IN" b="1" dirty="0" err="1"/>
              <a:t>review_scores_rating</a:t>
            </a:r>
            <a:r>
              <a:rPr lang="en-IN" b="1" dirty="0"/>
              <a:t> </a:t>
            </a:r>
            <a:r>
              <a:rPr lang="en-IN" dirty="0"/>
              <a:t>-overall accommodations rating -from maximum 100 to lower values;</a:t>
            </a:r>
          </a:p>
          <a:p>
            <a:r>
              <a:rPr lang="en-IN" dirty="0"/>
              <a:t></a:t>
            </a:r>
            <a:r>
              <a:rPr lang="en-IN" b="1" dirty="0" err="1"/>
              <a:t>full_price</a:t>
            </a:r>
            <a:r>
              <a:rPr lang="en-IN" b="1" dirty="0"/>
              <a:t> </a:t>
            </a:r>
            <a:r>
              <a:rPr lang="en-IN" dirty="0"/>
              <a:t>-from lower price to higher;</a:t>
            </a:r>
          </a:p>
          <a:p>
            <a:r>
              <a:rPr lang="en-IN" dirty="0"/>
              <a:t></a:t>
            </a:r>
            <a:r>
              <a:rPr lang="en-IN" b="1" dirty="0" err="1"/>
              <a:t>price_per_person</a:t>
            </a:r>
            <a:r>
              <a:rPr lang="en-IN" b="1" dirty="0"/>
              <a:t> </a:t>
            </a:r>
            <a:r>
              <a:rPr lang="en-IN" dirty="0"/>
              <a:t>-from lower price to higher;</a:t>
            </a:r>
          </a:p>
          <a:p>
            <a:r>
              <a:rPr lang="en-IN" dirty="0"/>
              <a:t></a:t>
            </a:r>
            <a:r>
              <a:rPr lang="en-IN" b="1" dirty="0"/>
              <a:t>crimes</a:t>
            </a:r>
            <a:r>
              <a:rPr lang="en-IN" dirty="0"/>
              <a:t>-from lower number to higher;</a:t>
            </a:r>
          </a:p>
          <a:p>
            <a:endParaRPr lang="en-IN" dirty="0"/>
          </a:p>
          <a:p>
            <a:r>
              <a:rPr lang="en-IN" dirty="0"/>
              <a:t>We define our custom Top-Level categories for Venues</a:t>
            </a:r>
          </a:p>
          <a:p>
            <a:endParaRPr lang="en-IN" dirty="0"/>
          </a:p>
        </p:txBody>
      </p:sp>
      <p:pic>
        <p:nvPicPr>
          <p:cNvPr id="4" name="Picture 3">
            <a:extLst>
              <a:ext uri="{FF2B5EF4-FFF2-40B4-BE49-F238E27FC236}">
                <a16:creationId xmlns:a16="http://schemas.microsoft.com/office/drawing/2014/main" id="{E0224268-BDF5-4A1C-92C8-4B00E2CAF6F4}"/>
              </a:ext>
            </a:extLst>
          </p:cNvPr>
          <p:cNvPicPr>
            <a:picLocks noChangeAspect="1"/>
          </p:cNvPicPr>
          <p:nvPr/>
        </p:nvPicPr>
        <p:blipFill>
          <a:blip r:embed="rId2"/>
          <a:stretch>
            <a:fillRect/>
          </a:stretch>
        </p:blipFill>
        <p:spPr>
          <a:xfrm>
            <a:off x="327378" y="4262987"/>
            <a:ext cx="11177118" cy="2024924"/>
          </a:xfrm>
          <a:prstGeom prst="rect">
            <a:avLst/>
          </a:prstGeom>
        </p:spPr>
      </p:pic>
    </p:spTree>
    <p:extLst>
      <p:ext uri="{BB962C8B-B14F-4D97-AF65-F5344CB8AC3E}">
        <p14:creationId xmlns:p14="http://schemas.microsoft.com/office/powerpoint/2010/main" val="2368249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C65D4E-D975-415B-81E8-CCB6207B51B6}"/>
              </a:ext>
            </a:extLst>
          </p:cNvPr>
          <p:cNvSpPr txBox="1"/>
          <p:nvPr/>
        </p:nvSpPr>
        <p:spPr>
          <a:xfrm>
            <a:off x="270933" y="248356"/>
            <a:ext cx="2720623" cy="523220"/>
          </a:xfrm>
          <a:prstGeom prst="rect">
            <a:avLst/>
          </a:prstGeom>
          <a:noFill/>
        </p:spPr>
        <p:txBody>
          <a:bodyPr wrap="square" rtlCol="0">
            <a:spAutoFit/>
          </a:bodyPr>
          <a:lstStyle/>
          <a:p>
            <a:r>
              <a:rPr lang="en-IN" sz="2800" b="1" dirty="0"/>
              <a:t>Analysis</a:t>
            </a:r>
            <a:endParaRPr lang="en-IN" sz="2800" dirty="0"/>
          </a:p>
        </p:txBody>
      </p:sp>
      <p:sp>
        <p:nvSpPr>
          <p:cNvPr id="4" name="TextBox 3">
            <a:extLst>
              <a:ext uri="{FF2B5EF4-FFF2-40B4-BE49-F238E27FC236}">
                <a16:creationId xmlns:a16="http://schemas.microsoft.com/office/drawing/2014/main" id="{3D868897-1F4D-40E3-9B81-21F47F12B192}"/>
              </a:ext>
            </a:extLst>
          </p:cNvPr>
          <p:cNvSpPr txBox="1"/>
          <p:nvPr/>
        </p:nvSpPr>
        <p:spPr>
          <a:xfrm>
            <a:off x="349956" y="982133"/>
            <a:ext cx="11616266" cy="1477328"/>
          </a:xfrm>
          <a:prstGeom prst="rect">
            <a:avLst/>
          </a:prstGeom>
          <a:noFill/>
        </p:spPr>
        <p:txBody>
          <a:bodyPr wrap="square" rtlCol="0">
            <a:spAutoFit/>
          </a:bodyPr>
          <a:lstStyle/>
          <a:p>
            <a:r>
              <a:rPr lang="en-IN" b="1" dirty="0"/>
              <a:t>Foursquare API </a:t>
            </a:r>
            <a:r>
              <a:rPr lang="en-IN" b="1" dirty="0" err="1"/>
              <a:t>Neighborhoods</a:t>
            </a:r>
            <a:r>
              <a:rPr lang="en-IN" b="1" dirty="0"/>
              <a:t> Analysis</a:t>
            </a:r>
          </a:p>
          <a:p>
            <a:endParaRPr lang="en-IN" dirty="0"/>
          </a:p>
          <a:p>
            <a:r>
              <a:rPr lang="en-IN" dirty="0"/>
              <a:t>Calculate the Top-3 Venues Categories for each accommodation.</a:t>
            </a:r>
          </a:p>
          <a:p>
            <a:r>
              <a:rPr lang="en-IN" dirty="0"/>
              <a:t> </a:t>
            </a:r>
          </a:p>
          <a:p>
            <a:r>
              <a:rPr lang="en-IN" dirty="0"/>
              <a:t>Then run k-means to cluster the </a:t>
            </a:r>
            <a:r>
              <a:rPr lang="en-IN" dirty="0" err="1"/>
              <a:t>neighborhood</a:t>
            </a:r>
            <a:r>
              <a:rPr lang="en-IN" dirty="0"/>
              <a:t> into 3 clusters.</a:t>
            </a:r>
          </a:p>
        </p:txBody>
      </p:sp>
      <p:pic>
        <p:nvPicPr>
          <p:cNvPr id="5" name="Picture 4">
            <a:extLst>
              <a:ext uri="{FF2B5EF4-FFF2-40B4-BE49-F238E27FC236}">
                <a16:creationId xmlns:a16="http://schemas.microsoft.com/office/drawing/2014/main" id="{5FAA3883-7E09-493A-9100-A0E8F1C14551}"/>
              </a:ext>
            </a:extLst>
          </p:cNvPr>
          <p:cNvPicPr>
            <a:picLocks noChangeAspect="1"/>
          </p:cNvPicPr>
          <p:nvPr/>
        </p:nvPicPr>
        <p:blipFill>
          <a:blip r:embed="rId2"/>
          <a:stretch>
            <a:fillRect/>
          </a:stretch>
        </p:blipFill>
        <p:spPr>
          <a:xfrm>
            <a:off x="270933" y="2720473"/>
            <a:ext cx="11740444" cy="2472416"/>
          </a:xfrm>
          <a:prstGeom prst="rect">
            <a:avLst/>
          </a:prstGeom>
        </p:spPr>
      </p:pic>
    </p:spTree>
    <p:extLst>
      <p:ext uri="{BB962C8B-B14F-4D97-AF65-F5344CB8AC3E}">
        <p14:creationId xmlns:p14="http://schemas.microsoft.com/office/powerpoint/2010/main" val="1030208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5126E0-1211-4BF8-BA7D-B9B4CC3548A6}"/>
              </a:ext>
            </a:extLst>
          </p:cNvPr>
          <p:cNvSpPr txBox="1"/>
          <p:nvPr/>
        </p:nvSpPr>
        <p:spPr>
          <a:xfrm>
            <a:off x="101600" y="86916"/>
            <a:ext cx="3138311" cy="523220"/>
          </a:xfrm>
          <a:prstGeom prst="rect">
            <a:avLst/>
          </a:prstGeom>
          <a:noFill/>
        </p:spPr>
        <p:txBody>
          <a:bodyPr wrap="square" rtlCol="0">
            <a:spAutoFit/>
          </a:bodyPr>
          <a:lstStyle/>
          <a:p>
            <a:r>
              <a:rPr lang="en-IN" sz="2800" b="1" dirty="0"/>
              <a:t>Analysis</a:t>
            </a:r>
            <a:endParaRPr lang="en-IN" sz="2800" dirty="0"/>
          </a:p>
        </p:txBody>
      </p:sp>
      <p:sp>
        <p:nvSpPr>
          <p:cNvPr id="3" name="TextBox 2">
            <a:extLst>
              <a:ext uri="{FF2B5EF4-FFF2-40B4-BE49-F238E27FC236}">
                <a16:creationId xmlns:a16="http://schemas.microsoft.com/office/drawing/2014/main" id="{35C3484E-33FA-4A38-A77C-E8B6F5AD65D8}"/>
              </a:ext>
            </a:extLst>
          </p:cNvPr>
          <p:cNvSpPr txBox="1"/>
          <p:nvPr/>
        </p:nvSpPr>
        <p:spPr>
          <a:xfrm>
            <a:off x="101600" y="610136"/>
            <a:ext cx="6050844" cy="6247864"/>
          </a:xfrm>
          <a:prstGeom prst="rect">
            <a:avLst/>
          </a:prstGeom>
          <a:noFill/>
        </p:spPr>
        <p:txBody>
          <a:bodyPr wrap="square" rtlCol="0">
            <a:spAutoFit/>
          </a:bodyPr>
          <a:lstStyle/>
          <a:p>
            <a:r>
              <a:rPr lang="en-IN" sz="1600" b="1" dirty="0"/>
              <a:t>Foursquare API </a:t>
            </a:r>
            <a:r>
              <a:rPr lang="en-IN" sz="1600" b="1" dirty="0" err="1"/>
              <a:t>Neighborhoods</a:t>
            </a:r>
            <a:r>
              <a:rPr lang="en-IN" sz="1600" b="1" dirty="0"/>
              <a:t> Analysis</a:t>
            </a:r>
          </a:p>
          <a:p>
            <a:endParaRPr lang="en-IN" sz="1600" dirty="0"/>
          </a:p>
          <a:p>
            <a:r>
              <a:rPr lang="en-IN" sz="1600" dirty="0"/>
              <a:t>Now, we can examine each cluster and determine our custom venue categories that distinguish each cluster.</a:t>
            </a:r>
          </a:p>
          <a:p>
            <a:endParaRPr lang="en-IN" sz="1600" b="1" dirty="0"/>
          </a:p>
          <a:p>
            <a:r>
              <a:rPr lang="en-IN" sz="1600" b="1" dirty="0"/>
              <a:t>Cluster 0 –Mix (red dots)</a:t>
            </a:r>
            <a:r>
              <a:rPr lang="en-IN" sz="1600" dirty="0"/>
              <a:t>characteristics: </a:t>
            </a:r>
          </a:p>
          <a:p>
            <a:r>
              <a:rPr lang="en-IN" sz="1600" dirty="0"/>
              <a:t>average </a:t>
            </a:r>
            <a:r>
              <a:rPr lang="en-IN" sz="1600" i="1" dirty="0" err="1"/>
              <a:t>price_per_person</a:t>
            </a:r>
            <a:r>
              <a:rPr lang="en-IN" sz="1600" i="1" dirty="0"/>
              <a:t>;</a:t>
            </a:r>
            <a:endParaRPr lang="en-IN" sz="1600" dirty="0"/>
          </a:p>
          <a:p>
            <a:r>
              <a:rPr lang="en-IN" sz="1600" dirty="0"/>
              <a:t>average </a:t>
            </a:r>
            <a:r>
              <a:rPr lang="en-IN" sz="1600" i="1" dirty="0" err="1"/>
              <a:t>crimes</a:t>
            </a:r>
            <a:r>
              <a:rPr lang="en-IN" sz="1600" dirty="0" err="1"/>
              <a:t>rate</a:t>
            </a:r>
            <a:r>
              <a:rPr lang="en-IN" sz="1600" dirty="0"/>
              <a:t>;</a:t>
            </a:r>
          </a:p>
          <a:p>
            <a:r>
              <a:rPr lang="en-IN" sz="1600" dirty="0"/>
              <a:t>second top Common Venue Category has a Mix of all kind of Categories;</a:t>
            </a:r>
          </a:p>
          <a:p>
            <a:r>
              <a:rPr lang="en-IN" sz="1600" dirty="0"/>
              <a:t>contains 58% from all top accommodations.</a:t>
            </a:r>
          </a:p>
          <a:p>
            <a:endParaRPr lang="en-IN" sz="1600" dirty="0"/>
          </a:p>
          <a:p>
            <a:r>
              <a:rPr lang="en-IN" sz="1600" b="1" dirty="0"/>
              <a:t>Cluster 1 –Entertainment (blue dots)</a:t>
            </a:r>
            <a:r>
              <a:rPr lang="en-IN" sz="1600" dirty="0"/>
              <a:t>characteristics: </a:t>
            </a:r>
          </a:p>
          <a:p>
            <a:r>
              <a:rPr lang="en-IN" sz="1600" dirty="0"/>
              <a:t>highest average </a:t>
            </a:r>
            <a:r>
              <a:rPr lang="en-IN" sz="1600" i="1" dirty="0" err="1"/>
              <a:t>price_per_person</a:t>
            </a:r>
            <a:r>
              <a:rPr lang="en-IN" sz="1600" dirty="0" err="1"/>
              <a:t>among</a:t>
            </a:r>
            <a:r>
              <a:rPr lang="en-IN" sz="1600" dirty="0"/>
              <a:t> all clusters;</a:t>
            </a:r>
          </a:p>
          <a:p>
            <a:r>
              <a:rPr lang="en-IN" sz="1600" dirty="0"/>
              <a:t>highest average </a:t>
            </a:r>
            <a:r>
              <a:rPr lang="en-IN" sz="1600" i="1" dirty="0" err="1"/>
              <a:t>crimes</a:t>
            </a:r>
            <a:r>
              <a:rPr lang="en-IN" sz="1600" dirty="0" err="1"/>
              <a:t>rate</a:t>
            </a:r>
            <a:r>
              <a:rPr lang="en-IN" sz="1600" dirty="0"/>
              <a:t> among all clusters;</a:t>
            </a:r>
          </a:p>
          <a:p>
            <a:r>
              <a:rPr lang="en-IN" sz="1600" dirty="0"/>
              <a:t></a:t>
            </a:r>
            <a:r>
              <a:rPr lang="en-IN" sz="1600" i="1" dirty="0" err="1"/>
              <a:t>Entertainment</a:t>
            </a:r>
            <a:r>
              <a:rPr lang="en-IN" sz="1600" dirty="0" err="1"/>
              <a:t>is</a:t>
            </a:r>
            <a:r>
              <a:rPr lang="en-IN" sz="1600" dirty="0"/>
              <a:t> 1st and the 2nd Top Common Venue Categories;</a:t>
            </a:r>
          </a:p>
          <a:p>
            <a:r>
              <a:rPr lang="en-IN" sz="1600" dirty="0"/>
              <a:t>contains 15% from all top accommodations.</a:t>
            </a:r>
          </a:p>
          <a:p>
            <a:endParaRPr lang="en-IN" sz="1600" dirty="0"/>
          </a:p>
          <a:p>
            <a:r>
              <a:rPr lang="en-IN" sz="1600" b="1" dirty="0"/>
              <a:t>Cluster 2 –Sightseeing (light-green dots)</a:t>
            </a:r>
            <a:r>
              <a:rPr lang="en-IN" sz="1600" dirty="0"/>
              <a:t>characteristics: </a:t>
            </a:r>
          </a:p>
          <a:p>
            <a:r>
              <a:rPr lang="en-IN" sz="1600" dirty="0"/>
              <a:t>lowest average </a:t>
            </a:r>
            <a:r>
              <a:rPr lang="en-IN" sz="1600" i="1" dirty="0" err="1"/>
              <a:t>price_per_person</a:t>
            </a:r>
            <a:r>
              <a:rPr lang="en-IN" sz="1600" i="1" dirty="0"/>
              <a:t>;</a:t>
            </a:r>
            <a:endParaRPr lang="en-IN" sz="1600" dirty="0"/>
          </a:p>
          <a:p>
            <a:r>
              <a:rPr lang="en-IN" sz="1600" dirty="0"/>
              <a:t>lowest </a:t>
            </a:r>
            <a:r>
              <a:rPr lang="en-IN" sz="1600" i="1" dirty="0" err="1"/>
              <a:t>crimes</a:t>
            </a:r>
            <a:r>
              <a:rPr lang="en-IN" sz="1600" dirty="0" err="1"/>
              <a:t>rate</a:t>
            </a:r>
            <a:r>
              <a:rPr lang="en-IN" sz="1600" dirty="0"/>
              <a:t> among all clusters;</a:t>
            </a:r>
          </a:p>
          <a:p>
            <a:r>
              <a:rPr lang="en-IN" sz="1600" dirty="0"/>
              <a:t></a:t>
            </a:r>
            <a:r>
              <a:rPr lang="en-IN" sz="1600" i="1" dirty="0" err="1"/>
              <a:t>Sightseeing</a:t>
            </a:r>
            <a:r>
              <a:rPr lang="en-IN" sz="1600" dirty="0" err="1"/>
              <a:t>is</a:t>
            </a:r>
            <a:r>
              <a:rPr lang="en-IN" sz="1600" dirty="0"/>
              <a:t> the second top Common Venue Category;</a:t>
            </a:r>
          </a:p>
          <a:p>
            <a:r>
              <a:rPr lang="en-IN" sz="1600" dirty="0"/>
              <a:t>contains 27% from all top accommodations.</a:t>
            </a:r>
          </a:p>
          <a:p>
            <a:endParaRPr lang="en-IN" sz="1600" dirty="0"/>
          </a:p>
        </p:txBody>
      </p:sp>
      <p:pic>
        <p:nvPicPr>
          <p:cNvPr id="4" name="Picture 3">
            <a:extLst>
              <a:ext uri="{FF2B5EF4-FFF2-40B4-BE49-F238E27FC236}">
                <a16:creationId xmlns:a16="http://schemas.microsoft.com/office/drawing/2014/main" id="{6FC47AEA-BD4C-4DF4-8CD9-974484A5B229}"/>
              </a:ext>
            </a:extLst>
          </p:cNvPr>
          <p:cNvPicPr>
            <a:picLocks noChangeAspect="1"/>
          </p:cNvPicPr>
          <p:nvPr/>
        </p:nvPicPr>
        <p:blipFill>
          <a:blip r:embed="rId2"/>
          <a:stretch>
            <a:fillRect/>
          </a:stretch>
        </p:blipFill>
        <p:spPr>
          <a:xfrm>
            <a:off x="7470226" y="1256894"/>
            <a:ext cx="4273236" cy="5053596"/>
          </a:xfrm>
          <a:prstGeom prst="rect">
            <a:avLst/>
          </a:prstGeom>
        </p:spPr>
      </p:pic>
    </p:spTree>
    <p:extLst>
      <p:ext uri="{BB962C8B-B14F-4D97-AF65-F5344CB8AC3E}">
        <p14:creationId xmlns:p14="http://schemas.microsoft.com/office/powerpoint/2010/main" val="15209078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1A4286-46FB-42BB-9744-809087A70BCC}"/>
              </a:ext>
            </a:extLst>
          </p:cNvPr>
          <p:cNvSpPr txBox="1"/>
          <p:nvPr/>
        </p:nvSpPr>
        <p:spPr>
          <a:xfrm>
            <a:off x="248356" y="225778"/>
            <a:ext cx="5542844" cy="523220"/>
          </a:xfrm>
          <a:prstGeom prst="rect">
            <a:avLst/>
          </a:prstGeom>
          <a:noFill/>
        </p:spPr>
        <p:txBody>
          <a:bodyPr wrap="square" rtlCol="0">
            <a:spAutoFit/>
          </a:bodyPr>
          <a:lstStyle/>
          <a:p>
            <a:r>
              <a:rPr lang="en-IN" sz="2800" b="1" dirty="0"/>
              <a:t>Results and Discussion </a:t>
            </a:r>
            <a:endParaRPr lang="en-IN" sz="2800" dirty="0"/>
          </a:p>
        </p:txBody>
      </p:sp>
      <p:sp>
        <p:nvSpPr>
          <p:cNvPr id="3" name="TextBox 2">
            <a:extLst>
              <a:ext uri="{FF2B5EF4-FFF2-40B4-BE49-F238E27FC236}">
                <a16:creationId xmlns:a16="http://schemas.microsoft.com/office/drawing/2014/main" id="{E18F2C1B-53A8-4F06-A07D-EA802EA02AC7}"/>
              </a:ext>
            </a:extLst>
          </p:cNvPr>
          <p:cNvSpPr txBox="1"/>
          <p:nvPr/>
        </p:nvSpPr>
        <p:spPr>
          <a:xfrm>
            <a:off x="338667" y="982133"/>
            <a:ext cx="11537244" cy="5078313"/>
          </a:xfrm>
          <a:prstGeom prst="rect">
            <a:avLst/>
          </a:prstGeom>
          <a:noFill/>
        </p:spPr>
        <p:txBody>
          <a:bodyPr wrap="square" rtlCol="0">
            <a:spAutoFit/>
          </a:bodyPr>
          <a:lstStyle/>
          <a:p>
            <a:r>
              <a:rPr lang="en-IN" dirty="0"/>
              <a:t>During the analysis, three clusters were </a:t>
            </a:r>
            <a:r>
              <a:rPr lang="en-IN" dirty="0" err="1"/>
              <a:t>defined.All</a:t>
            </a:r>
            <a:r>
              <a:rPr lang="en-IN" dirty="0"/>
              <a:t> clusters have a 'Food Place' category as the First Common Venues. This is what we have in common among our clusters. </a:t>
            </a:r>
          </a:p>
          <a:p>
            <a:endParaRPr lang="en-IN" dirty="0"/>
          </a:p>
          <a:p>
            <a:r>
              <a:rPr lang="en-IN" dirty="0"/>
              <a:t>But they are distinguished by the other characteristics as </a:t>
            </a:r>
          </a:p>
          <a:p>
            <a:r>
              <a:rPr lang="en-IN" dirty="0"/>
              <a:t>average </a:t>
            </a:r>
            <a:r>
              <a:rPr lang="en-IN" b="1" dirty="0"/>
              <a:t>Price per person;</a:t>
            </a:r>
            <a:endParaRPr lang="en-IN" dirty="0"/>
          </a:p>
          <a:p>
            <a:r>
              <a:rPr lang="en-IN" dirty="0"/>
              <a:t>average </a:t>
            </a:r>
            <a:r>
              <a:rPr lang="en-IN" b="1" dirty="0"/>
              <a:t>Crimes Rate;</a:t>
            </a:r>
            <a:endParaRPr lang="en-IN" dirty="0"/>
          </a:p>
          <a:p>
            <a:r>
              <a:rPr lang="en-IN" dirty="0"/>
              <a:t>the second Common Venues;</a:t>
            </a:r>
          </a:p>
          <a:p>
            <a:r>
              <a:rPr lang="en-IN" dirty="0"/>
              <a:t>number of available Airbnb accommodations;</a:t>
            </a:r>
          </a:p>
          <a:p>
            <a:r>
              <a:rPr lang="en-IN" dirty="0"/>
              <a:t></a:t>
            </a:r>
            <a:r>
              <a:rPr lang="en-IN" dirty="0" err="1"/>
              <a:t>neighborhoods</a:t>
            </a:r>
            <a:r>
              <a:rPr lang="en-IN" dirty="0"/>
              <a:t> location.</a:t>
            </a:r>
          </a:p>
          <a:p>
            <a:endParaRPr lang="en-IN" dirty="0"/>
          </a:p>
          <a:p>
            <a:r>
              <a:rPr lang="en-IN" b="1" dirty="0"/>
              <a:t>Cluster 0 –Mix </a:t>
            </a:r>
            <a:r>
              <a:rPr lang="en-IN" dirty="0"/>
              <a:t>is the most generic cluster -it has a</a:t>
            </a:r>
          </a:p>
          <a:p>
            <a:r>
              <a:rPr lang="en-IN" dirty="0"/>
              <a:t>average </a:t>
            </a:r>
            <a:r>
              <a:rPr lang="en-IN" dirty="0" err="1"/>
              <a:t>price_per_person</a:t>
            </a:r>
            <a:r>
              <a:rPr lang="en-IN" dirty="0"/>
              <a:t> -$110;</a:t>
            </a:r>
          </a:p>
          <a:p>
            <a:r>
              <a:rPr lang="en-IN" dirty="0"/>
              <a:t>average crimes rate -67 (but very varying -depends on the </a:t>
            </a:r>
            <a:r>
              <a:rPr lang="en-IN" dirty="0" err="1"/>
              <a:t>neighborhood</a:t>
            </a:r>
            <a:r>
              <a:rPr lang="en-IN" dirty="0"/>
              <a:t>, from 3 to 385 crime cases in radius of 100 meters from the accommodation);</a:t>
            </a:r>
          </a:p>
          <a:p>
            <a:r>
              <a:rPr lang="en-IN" dirty="0"/>
              <a:t>mix of all Venue Categories (Fine Arts, Shopping, Entertainment);</a:t>
            </a:r>
          </a:p>
          <a:p>
            <a:r>
              <a:rPr lang="en-IN" dirty="0"/>
              <a:t>contains 58% from all accommodations selected from analysis (Top-100 Airbnb accommodations);</a:t>
            </a:r>
          </a:p>
          <a:p>
            <a:r>
              <a:rPr lang="en-IN" dirty="0"/>
              <a:t>spreads almost on all Manhattan's areas.</a:t>
            </a:r>
          </a:p>
          <a:p>
            <a:endParaRPr lang="en-IN" dirty="0"/>
          </a:p>
        </p:txBody>
      </p:sp>
    </p:spTree>
    <p:extLst>
      <p:ext uri="{BB962C8B-B14F-4D97-AF65-F5344CB8AC3E}">
        <p14:creationId xmlns:p14="http://schemas.microsoft.com/office/powerpoint/2010/main" val="291997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1A4286-46FB-42BB-9744-809087A70BCC}"/>
              </a:ext>
            </a:extLst>
          </p:cNvPr>
          <p:cNvSpPr txBox="1"/>
          <p:nvPr/>
        </p:nvSpPr>
        <p:spPr>
          <a:xfrm>
            <a:off x="248356" y="225778"/>
            <a:ext cx="6016977" cy="523220"/>
          </a:xfrm>
          <a:prstGeom prst="rect">
            <a:avLst/>
          </a:prstGeom>
          <a:noFill/>
        </p:spPr>
        <p:txBody>
          <a:bodyPr wrap="square" rtlCol="0">
            <a:spAutoFit/>
          </a:bodyPr>
          <a:lstStyle/>
          <a:p>
            <a:r>
              <a:rPr lang="en-IN" sz="2800" b="1" dirty="0"/>
              <a:t>Results and Discussion </a:t>
            </a:r>
            <a:endParaRPr lang="en-IN" sz="2800" dirty="0"/>
          </a:p>
        </p:txBody>
      </p:sp>
      <p:sp>
        <p:nvSpPr>
          <p:cNvPr id="3" name="TextBox 2">
            <a:extLst>
              <a:ext uri="{FF2B5EF4-FFF2-40B4-BE49-F238E27FC236}">
                <a16:creationId xmlns:a16="http://schemas.microsoft.com/office/drawing/2014/main" id="{E18F2C1B-53A8-4F06-A07D-EA802EA02AC7}"/>
              </a:ext>
            </a:extLst>
          </p:cNvPr>
          <p:cNvSpPr txBox="1"/>
          <p:nvPr/>
        </p:nvSpPr>
        <p:spPr>
          <a:xfrm>
            <a:off x="248356" y="745066"/>
            <a:ext cx="11537244" cy="6001643"/>
          </a:xfrm>
          <a:prstGeom prst="rect">
            <a:avLst/>
          </a:prstGeom>
          <a:noFill/>
        </p:spPr>
        <p:txBody>
          <a:bodyPr wrap="square" rtlCol="0">
            <a:spAutoFit/>
          </a:bodyPr>
          <a:lstStyle/>
          <a:p>
            <a:r>
              <a:rPr lang="en-IN" sz="1600" b="1" dirty="0"/>
              <a:t>Cluster 1 -</a:t>
            </a:r>
            <a:r>
              <a:rPr lang="en-IN" sz="1600" b="1" dirty="0" err="1"/>
              <a:t>Entertainment</a:t>
            </a:r>
            <a:r>
              <a:rPr lang="en-IN" sz="1600" dirty="0" err="1"/>
              <a:t>is</a:t>
            </a:r>
            <a:r>
              <a:rPr lang="en-IN" sz="1600" dirty="0"/>
              <a:t> the smallest cluster with the following qualities (Nightclub, Stadium, Pub, </a:t>
            </a:r>
            <a:r>
              <a:rPr lang="en-IN" sz="1600" dirty="0" err="1"/>
              <a:t>Theater</a:t>
            </a:r>
            <a:r>
              <a:rPr lang="en-IN" sz="1600" dirty="0"/>
              <a:t>, Concert and so on): </a:t>
            </a:r>
          </a:p>
          <a:p>
            <a:r>
              <a:rPr lang="en-IN" sz="1600" dirty="0"/>
              <a:t>highest average </a:t>
            </a:r>
            <a:r>
              <a:rPr lang="en-IN" sz="1600" i="1" dirty="0" err="1"/>
              <a:t>price_per_person</a:t>
            </a:r>
            <a:r>
              <a:rPr lang="en-IN" sz="1600" dirty="0" err="1"/>
              <a:t>among</a:t>
            </a:r>
            <a:r>
              <a:rPr lang="en-IN" sz="1600" dirty="0"/>
              <a:t> all clusters -$111;</a:t>
            </a:r>
          </a:p>
          <a:p>
            <a:r>
              <a:rPr lang="en-IN" sz="1600" dirty="0"/>
              <a:t>highest average </a:t>
            </a:r>
            <a:r>
              <a:rPr lang="en-IN" sz="1600" i="1" dirty="0" err="1"/>
              <a:t>crimes</a:t>
            </a:r>
            <a:r>
              <a:rPr lang="en-IN" sz="1600" dirty="0" err="1"/>
              <a:t>rate</a:t>
            </a:r>
            <a:r>
              <a:rPr lang="en-IN" sz="1600" dirty="0"/>
              <a:t> among all clusters –102;</a:t>
            </a:r>
          </a:p>
          <a:p>
            <a:r>
              <a:rPr lang="en-IN" sz="1600" dirty="0"/>
              <a:t></a:t>
            </a:r>
            <a:r>
              <a:rPr lang="en-IN" sz="1600" i="1" dirty="0" err="1"/>
              <a:t>Entertainment</a:t>
            </a:r>
            <a:r>
              <a:rPr lang="en-IN" sz="1600" dirty="0" err="1"/>
              <a:t>is</a:t>
            </a:r>
            <a:r>
              <a:rPr lang="en-IN" sz="1600" dirty="0"/>
              <a:t> 1st and the 2nd Top Common Venue Categories;</a:t>
            </a:r>
          </a:p>
          <a:p>
            <a:r>
              <a:rPr lang="en-IN" sz="1600" dirty="0"/>
              <a:t>contains 15% from all top accommodations (Top-100 Airbnb accommodations);</a:t>
            </a:r>
          </a:p>
          <a:p>
            <a:r>
              <a:rPr lang="en-IN" sz="1600" dirty="0"/>
              <a:t>spreads on </a:t>
            </a:r>
            <a:r>
              <a:rPr lang="en-IN" sz="1600" i="1" dirty="0"/>
              <a:t>Chelsea, Hell's Kitchen, and </a:t>
            </a:r>
            <a:r>
              <a:rPr lang="en-IN" sz="1600" i="1" dirty="0" err="1"/>
              <a:t>Midtown</a:t>
            </a:r>
            <a:r>
              <a:rPr lang="en-IN" sz="1600" dirty="0" err="1"/>
              <a:t>Airbnb's</a:t>
            </a:r>
            <a:r>
              <a:rPr lang="en-IN" sz="1600" dirty="0"/>
              <a:t> </a:t>
            </a:r>
            <a:r>
              <a:rPr lang="en-IN" sz="1600" dirty="0" err="1"/>
              <a:t>Neighborhoods</a:t>
            </a:r>
            <a:r>
              <a:rPr lang="en-IN" sz="1600" dirty="0"/>
              <a:t>.</a:t>
            </a:r>
          </a:p>
          <a:p>
            <a:endParaRPr lang="en-IN" sz="1600" dirty="0"/>
          </a:p>
          <a:p>
            <a:r>
              <a:rPr lang="en-IN" sz="1600" b="1" dirty="0"/>
              <a:t>Cluster 2 -</a:t>
            </a:r>
            <a:r>
              <a:rPr lang="en-IN" sz="1600" b="1" dirty="0" err="1"/>
              <a:t>Sightseeing</a:t>
            </a:r>
            <a:r>
              <a:rPr lang="en-IN" sz="1600" dirty="0" err="1"/>
              <a:t>is</a:t>
            </a:r>
            <a:r>
              <a:rPr lang="en-IN" sz="1600" dirty="0"/>
              <a:t> the cheapest one with many Sightseeing attractions nearby (Monument/Landmark, Memorial Site, Historic Site, Lake, Park, Pier, and so on)</a:t>
            </a:r>
          </a:p>
          <a:p>
            <a:r>
              <a:rPr lang="en-IN" sz="1600" dirty="0"/>
              <a:t>lowest average </a:t>
            </a:r>
            <a:r>
              <a:rPr lang="en-IN" sz="1600" dirty="0" err="1"/>
              <a:t>price_per_person</a:t>
            </a:r>
            <a:r>
              <a:rPr lang="en-IN" sz="1600" dirty="0"/>
              <a:t> -$59;</a:t>
            </a:r>
          </a:p>
          <a:p>
            <a:r>
              <a:rPr lang="en-IN" sz="1600" dirty="0"/>
              <a:t>lowest crimes rate among all clusters –65;</a:t>
            </a:r>
          </a:p>
          <a:p>
            <a:r>
              <a:rPr lang="en-IN" sz="1600" dirty="0"/>
              <a:t></a:t>
            </a:r>
            <a:r>
              <a:rPr lang="en-IN" sz="1600" i="1" dirty="0" err="1"/>
              <a:t>Sightseeing</a:t>
            </a:r>
            <a:r>
              <a:rPr lang="en-IN" sz="1600" dirty="0" err="1"/>
              <a:t>is</a:t>
            </a:r>
            <a:r>
              <a:rPr lang="en-IN" sz="1600" dirty="0"/>
              <a:t> the second top Common Venue Category;</a:t>
            </a:r>
          </a:p>
          <a:p>
            <a:r>
              <a:rPr lang="en-IN" sz="1600" dirty="0"/>
              <a:t>contains 27% from all top accommodations (Top-100 Airbnb accommodations);</a:t>
            </a:r>
          </a:p>
          <a:p>
            <a:r>
              <a:rPr lang="en-IN" sz="1600" dirty="0"/>
              <a:t>spreads on </a:t>
            </a:r>
            <a:r>
              <a:rPr lang="en-IN" sz="1600" i="1" dirty="0"/>
              <a:t>East Harlem, Financial District, Harlem, Inwood, Morningside Heights, Roosevelt Island, Upper West Side, Washington Heights, West Village.</a:t>
            </a:r>
            <a:endParaRPr lang="en-IN" sz="1600" dirty="0"/>
          </a:p>
          <a:p>
            <a:endParaRPr lang="en-IN" sz="1600" dirty="0"/>
          </a:p>
          <a:p>
            <a:r>
              <a:rPr lang="en-IN" sz="1600" dirty="0"/>
              <a:t>We identified three clusters from which a visitor could choose an appropriate accommodation based on his/her preferences or needs. </a:t>
            </a:r>
          </a:p>
          <a:p>
            <a:endParaRPr lang="en-IN" sz="1600" dirty="0"/>
          </a:p>
          <a:p>
            <a:r>
              <a:rPr lang="en-IN" sz="1600" b="1" dirty="0"/>
              <a:t>Limitations</a:t>
            </a:r>
            <a:endParaRPr lang="en-IN" sz="1600" dirty="0"/>
          </a:p>
          <a:p>
            <a:r>
              <a:rPr lang="en-IN" sz="1600" dirty="0"/>
              <a:t>We limited our investigation by Manhattan Borough only;</a:t>
            </a:r>
          </a:p>
          <a:p>
            <a:r>
              <a:rPr lang="en-IN" sz="1600" dirty="0"/>
              <a:t>Foursquare free account has a limitation of 950 calls/day so maybe it's worth to upgrade our free account to </a:t>
            </a:r>
            <a:r>
              <a:rPr lang="en-IN" sz="1600" dirty="0" err="1"/>
              <a:t>analyze</a:t>
            </a:r>
            <a:r>
              <a:rPr lang="en-IN" sz="1600" dirty="0"/>
              <a:t> Top-1000 Airbnb accommodations instead of Top-100.</a:t>
            </a:r>
          </a:p>
        </p:txBody>
      </p:sp>
    </p:spTree>
    <p:extLst>
      <p:ext uri="{BB962C8B-B14F-4D97-AF65-F5344CB8AC3E}">
        <p14:creationId xmlns:p14="http://schemas.microsoft.com/office/powerpoint/2010/main" val="264013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1A4286-46FB-42BB-9744-809087A70BCC}"/>
              </a:ext>
            </a:extLst>
          </p:cNvPr>
          <p:cNvSpPr txBox="1"/>
          <p:nvPr/>
        </p:nvSpPr>
        <p:spPr>
          <a:xfrm>
            <a:off x="248356" y="225778"/>
            <a:ext cx="3725333" cy="523220"/>
          </a:xfrm>
          <a:prstGeom prst="rect">
            <a:avLst/>
          </a:prstGeom>
          <a:noFill/>
        </p:spPr>
        <p:txBody>
          <a:bodyPr wrap="square" rtlCol="0">
            <a:spAutoFit/>
          </a:bodyPr>
          <a:lstStyle/>
          <a:p>
            <a:r>
              <a:rPr lang="en-IN" sz="2800" b="1" dirty="0"/>
              <a:t>Conclusion</a:t>
            </a:r>
            <a:endParaRPr lang="en-IN" sz="2800" dirty="0"/>
          </a:p>
        </p:txBody>
      </p:sp>
      <p:sp>
        <p:nvSpPr>
          <p:cNvPr id="3" name="TextBox 2">
            <a:extLst>
              <a:ext uri="{FF2B5EF4-FFF2-40B4-BE49-F238E27FC236}">
                <a16:creationId xmlns:a16="http://schemas.microsoft.com/office/drawing/2014/main" id="{E18F2C1B-53A8-4F06-A07D-EA802EA02AC7}"/>
              </a:ext>
            </a:extLst>
          </p:cNvPr>
          <p:cNvSpPr txBox="1"/>
          <p:nvPr/>
        </p:nvSpPr>
        <p:spPr>
          <a:xfrm>
            <a:off x="248356" y="745066"/>
            <a:ext cx="11537244" cy="5632311"/>
          </a:xfrm>
          <a:prstGeom prst="rect">
            <a:avLst/>
          </a:prstGeom>
          <a:noFill/>
        </p:spPr>
        <p:txBody>
          <a:bodyPr wrap="square" rtlCol="0">
            <a:spAutoFit/>
          </a:bodyPr>
          <a:lstStyle/>
          <a:p>
            <a:r>
              <a:rPr lang="en-IN" dirty="0"/>
              <a:t>To conclude, the basic data analysis was performed to identify Manhattan's </a:t>
            </a:r>
            <a:r>
              <a:rPr lang="en-IN" dirty="0" err="1"/>
              <a:t>Neighborhoods</a:t>
            </a:r>
            <a:r>
              <a:rPr lang="en-IN" dirty="0"/>
              <a:t> clusters for a short stay visit. During the analysis, we cleansed and investigated Manhattan </a:t>
            </a:r>
            <a:r>
              <a:rPr lang="en-IN" dirty="0" err="1"/>
              <a:t>Neighborhoods'</a:t>
            </a:r>
            <a:r>
              <a:rPr lang="en-IN" dirty="0"/>
              <a:t> datasets, found some statistical characteristics and visualize them.</a:t>
            </a:r>
          </a:p>
          <a:p>
            <a:r>
              <a:rPr lang="en-IN" dirty="0"/>
              <a:t>The aim of this project is to help Manhattan visitors select the Airbnb </a:t>
            </a:r>
            <a:r>
              <a:rPr lang="en-IN" dirty="0" err="1"/>
              <a:t>neighborhoods</a:t>
            </a:r>
            <a:r>
              <a:rPr lang="en-IN" dirty="0"/>
              <a:t> where to stay based on the most common venues, price policy, and safety characteristics:</a:t>
            </a:r>
          </a:p>
          <a:p>
            <a:endParaRPr lang="en-IN" dirty="0"/>
          </a:p>
          <a:p>
            <a:r>
              <a:rPr lang="en-IN" dirty="0"/>
              <a:t>if a person is interested in </a:t>
            </a:r>
            <a:r>
              <a:rPr lang="en-IN" b="1" dirty="0"/>
              <a:t>entertainment</a:t>
            </a:r>
            <a:r>
              <a:rPr lang="en-IN" dirty="0"/>
              <a:t>(Nightlife, Pubs, Concerts, Movies) we recommend paying attention for accommodations from the </a:t>
            </a:r>
            <a:r>
              <a:rPr lang="en-IN" i="1" dirty="0"/>
              <a:t>Cluster 1 -Entertainment</a:t>
            </a:r>
            <a:r>
              <a:rPr lang="en-IN" dirty="0"/>
              <a:t>: </a:t>
            </a:r>
            <a:r>
              <a:rPr lang="en-IN" i="1" dirty="0"/>
              <a:t>Chelsea, Hell's Kitchen, and </a:t>
            </a:r>
            <a:r>
              <a:rPr lang="en-IN" i="1" dirty="0" err="1"/>
              <a:t>Midtown</a:t>
            </a:r>
            <a:r>
              <a:rPr lang="en-IN" dirty="0" err="1"/>
              <a:t>Airbnb's</a:t>
            </a:r>
            <a:r>
              <a:rPr lang="en-IN" dirty="0"/>
              <a:t> </a:t>
            </a:r>
            <a:r>
              <a:rPr lang="en-IN" dirty="0" err="1"/>
              <a:t>Neighborhoods</a:t>
            </a:r>
            <a:r>
              <a:rPr lang="en-IN" dirty="0"/>
              <a:t>. But the person should take into the consideration the high prices and crime rate for this location;</a:t>
            </a:r>
          </a:p>
          <a:p>
            <a:r>
              <a:rPr lang="en-IN" dirty="0"/>
              <a:t>if a person is looking for a </a:t>
            </a:r>
            <a:r>
              <a:rPr lang="en-IN" dirty="0" err="1"/>
              <a:t>neighborhood</a:t>
            </a:r>
            <a:r>
              <a:rPr lang="en-IN" dirty="0"/>
              <a:t> with </a:t>
            </a:r>
            <a:r>
              <a:rPr lang="en-IN" b="1" dirty="0"/>
              <a:t>lower </a:t>
            </a:r>
            <a:r>
              <a:rPr lang="en-IN" b="1" dirty="0" err="1"/>
              <a:t>prices</a:t>
            </a:r>
            <a:r>
              <a:rPr lang="en-IN" dirty="0" err="1"/>
              <a:t>and</a:t>
            </a:r>
            <a:r>
              <a:rPr lang="en-IN" dirty="0"/>
              <a:t> nice views nearby, we recommend looking at </a:t>
            </a:r>
            <a:r>
              <a:rPr lang="en-IN" i="1" dirty="0"/>
              <a:t>Cluster 2 -Sightseeing</a:t>
            </a:r>
            <a:r>
              <a:rPr lang="en-IN" dirty="0"/>
              <a:t>: </a:t>
            </a:r>
            <a:r>
              <a:rPr lang="en-IN" i="1" dirty="0"/>
              <a:t>Chelsea, Hell's Kitchen, and Midtown Airbnb's </a:t>
            </a:r>
            <a:r>
              <a:rPr lang="en-IN" i="1" dirty="0" err="1"/>
              <a:t>Neighborhoods</a:t>
            </a:r>
            <a:r>
              <a:rPr lang="en-IN" dirty="0"/>
              <a:t>;</a:t>
            </a:r>
          </a:p>
          <a:p>
            <a:r>
              <a:rPr lang="en-IN" dirty="0"/>
              <a:t>if a person </a:t>
            </a:r>
            <a:r>
              <a:rPr lang="en-IN" b="1" dirty="0"/>
              <a:t>does not have any preferences</a:t>
            </a:r>
            <a:r>
              <a:rPr lang="en-IN" dirty="0"/>
              <a:t>-investigate proposals from </a:t>
            </a:r>
            <a:r>
              <a:rPr lang="en-IN" i="1" dirty="0"/>
              <a:t>Cluster 0 -Mix</a:t>
            </a:r>
            <a:r>
              <a:rPr lang="en-IN" dirty="0"/>
              <a:t>. It has average prices and spreads over almost all Manhattan's </a:t>
            </a:r>
            <a:r>
              <a:rPr lang="en-IN" dirty="0" err="1"/>
              <a:t>neighborhood</a:t>
            </a:r>
            <a:r>
              <a:rPr lang="en-IN" dirty="0"/>
              <a:t>.</a:t>
            </a:r>
          </a:p>
          <a:p>
            <a:endParaRPr lang="en-IN" dirty="0"/>
          </a:p>
          <a:p>
            <a:r>
              <a:rPr lang="en-IN" b="1" dirty="0"/>
              <a:t>Areas of improvement</a:t>
            </a:r>
            <a:endParaRPr lang="en-IN" dirty="0"/>
          </a:p>
          <a:p>
            <a:r>
              <a:rPr lang="en-IN" dirty="0"/>
              <a:t>We could include the other NYC Boroughs -The Bronx, Brooklyn, Queens, and Staten Island;</a:t>
            </a:r>
          </a:p>
          <a:p>
            <a:r>
              <a:rPr lang="en-IN" dirty="0"/>
              <a:t>We also could utilize other services like Google API to find nearby Venues;</a:t>
            </a:r>
          </a:p>
          <a:p>
            <a:r>
              <a:rPr lang="en-IN" dirty="0"/>
              <a:t>We have not </a:t>
            </a:r>
            <a:r>
              <a:rPr lang="en-IN" dirty="0" err="1"/>
              <a:t>analyzed</a:t>
            </a:r>
            <a:r>
              <a:rPr lang="en-IN" dirty="0"/>
              <a:t> the Hotels. It's very big chunk but we have not found any fresh public data sets about hotels accommodations with rating.</a:t>
            </a:r>
          </a:p>
        </p:txBody>
      </p:sp>
    </p:spTree>
    <p:extLst>
      <p:ext uri="{BB962C8B-B14F-4D97-AF65-F5344CB8AC3E}">
        <p14:creationId xmlns:p14="http://schemas.microsoft.com/office/powerpoint/2010/main" val="425017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2910DA-FEF3-4BFE-B1A0-151B5FAF04AC}"/>
              </a:ext>
            </a:extLst>
          </p:cNvPr>
          <p:cNvSpPr txBox="1"/>
          <p:nvPr/>
        </p:nvSpPr>
        <p:spPr>
          <a:xfrm>
            <a:off x="79022" y="203200"/>
            <a:ext cx="11977511" cy="6678751"/>
          </a:xfrm>
          <a:prstGeom prst="rect">
            <a:avLst/>
          </a:prstGeom>
          <a:noFill/>
        </p:spPr>
        <p:txBody>
          <a:bodyPr wrap="square" rtlCol="0">
            <a:spAutoFit/>
          </a:bodyPr>
          <a:lstStyle/>
          <a:p>
            <a:r>
              <a:rPr lang="en-IN" sz="2800" b="1" dirty="0"/>
              <a:t>Introduction: Business Problem</a:t>
            </a:r>
            <a:endParaRPr lang="en-IN" sz="2800" dirty="0"/>
          </a:p>
          <a:p>
            <a:endParaRPr lang="en-IN" sz="2000" b="1" dirty="0"/>
          </a:p>
          <a:p>
            <a:r>
              <a:rPr lang="en-IN" sz="2000" b="1" dirty="0"/>
              <a:t>Background</a:t>
            </a:r>
          </a:p>
          <a:p>
            <a:endParaRPr lang="en-IN" sz="2000" dirty="0"/>
          </a:p>
          <a:p>
            <a:r>
              <a:rPr lang="en-IN" sz="2000" dirty="0"/>
              <a:t>According the latest </a:t>
            </a:r>
            <a:r>
              <a:rPr lang="en-IN" sz="2000" i="1" dirty="0" err="1"/>
              <a:t>NYC&amp;Company</a:t>
            </a:r>
            <a:r>
              <a:rPr lang="en-IN" sz="2000" dirty="0" err="1"/>
              <a:t>release</a:t>
            </a:r>
            <a:r>
              <a:rPr lang="en-IN" sz="2000" dirty="0"/>
              <a:t> New York City welcomed about 65.2 million tourists in 2018 year -51.6 million domestic and 13.5 million international visitors. And these numbers are continuously increasing from year to year. New York City has the largest selection of lodging choices in the country –from the hostels to the luxury hotels. The prices vary from 100$ till several thousand dollars with average price 292 USD per night. </a:t>
            </a:r>
          </a:p>
          <a:p>
            <a:endParaRPr lang="en-IN" sz="2000" dirty="0"/>
          </a:p>
          <a:p>
            <a:r>
              <a:rPr lang="en-IN" sz="2000" b="1" dirty="0"/>
              <a:t>Problem Description and Project Goal</a:t>
            </a:r>
            <a:endParaRPr lang="en-IN" sz="2000" dirty="0"/>
          </a:p>
          <a:p>
            <a:r>
              <a:rPr lang="en-IN" sz="2000" dirty="0"/>
              <a:t>In New York City there are almost 300 hotels with over 75,000 hotel rooms and Airbnb has more than 50,000 apartment listings in New York City in 2018 year -it can be hard to find the right fit or know how much you will get with your money. In this project we will try to find the most optimal </a:t>
            </a:r>
            <a:r>
              <a:rPr lang="en-IN" sz="2000" dirty="0" err="1"/>
              <a:t>neighborhoods</a:t>
            </a:r>
            <a:r>
              <a:rPr lang="en-IN" sz="2000" dirty="0"/>
              <a:t> on Manhattan where a tourist can rent an accommodation via Airbnb service and have a pleasant stay in NYC and a possibility to attend the most visited attractions like Central Park, Times Square and so on.</a:t>
            </a:r>
          </a:p>
          <a:p>
            <a:endParaRPr lang="en-IN" sz="2000" dirty="0"/>
          </a:p>
          <a:p>
            <a:r>
              <a:rPr lang="en-IN" sz="2000" b="1" dirty="0"/>
              <a:t>Target Audience</a:t>
            </a:r>
            <a:endParaRPr lang="en-IN" sz="2000" dirty="0"/>
          </a:p>
          <a:p>
            <a:r>
              <a:rPr lang="en-IN" sz="2000" dirty="0"/>
              <a:t>This investigation would interest New York City's visitors who prefers short stays (from 1 night) and wants to select the best </a:t>
            </a:r>
            <a:r>
              <a:rPr lang="en-IN" sz="2000" dirty="0" err="1"/>
              <a:t>neighborhoods</a:t>
            </a:r>
            <a:r>
              <a:rPr lang="en-IN" sz="2000" dirty="0"/>
              <a:t> on Manhattan, New York.</a:t>
            </a:r>
          </a:p>
        </p:txBody>
      </p:sp>
    </p:spTree>
    <p:extLst>
      <p:ext uri="{BB962C8B-B14F-4D97-AF65-F5344CB8AC3E}">
        <p14:creationId xmlns:p14="http://schemas.microsoft.com/office/powerpoint/2010/main" val="2471022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E85492-DEEC-4B0B-87D0-BA62C25746A6}"/>
              </a:ext>
            </a:extLst>
          </p:cNvPr>
          <p:cNvSpPr txBox="1"/>
          <p:nvPr/>
        </p:nvSpPr>
        <p:spPr>
          <a:xfrm>
            <a:off x="158044" y="270933"/>
            <a:ext cx="11875912" cy="6063198"/>
          </a:xfrm>
          <a:prstGeom prst="rect">
            <a:avLst/>
          </a:prstGeom>
          <a:noFill/>
        </p:spPr>
        <p:txBody>
          <a:bodyPr wrap="square" rtlCol="0">
            <a:spAutoFit/>
          </a:bodyPr>
          <a:lstStyle/>
          <a:p>
            <a:r>
              <a:rPr lang="en-IN" sz="2800" b="1" dirty="0"/>
              <a:t>Data </a:t>
            </a:r>
          </a:p>
          <a:p>
            <a:endParaRPr lang="en-IN" dirty="0"/>
          </a:p>
          <a:p>
            <a:r>
              <a:rPr lang="en-IN" b="1" dirty="0"/>
              <a:t>Initial datasets</a:t>
            </a:r>
            <a:endParaRPr lang="en-IN" dirty="0"/>
          </a:p>
          <a:p>
            <a:endParaRPr lang="en-IN" dirty="0"/>
          </a:p>
          <a:p>
            <a:r>
              <a:rPr lang="en-IN" dirty="0"/>
              <a:t>In our investigation we will use the free and public available datasets. We will try to evaluate available Airbnb 2019-year accommodations on Manhattan, New York and define the most reasonable apartments sets (clusters) for the visitors. </a:t>
            </a:r>
          </a:p>
          <a:p>
            <a:endParaRPr lang="en-IN" dirty="0"/>
          </a:p>
          <a:p>
            <a:r>
              <a:rPr lang="en-IN" dirty="0"/>
              <a:t>Based on definition of our problem, we suppose that factors that will help us are:</a:t>
            </a:r>
          </a:p>
          <a:p>
            <a:endParaRPr lang="en-IN" dirty="0"/>
          </a:p>
          <a:p>
            <a:r>
              <a:rPr lang="en-IN" dirty="0"/>
              <a:t>accommodation’s average price per person by the </a:t>
            </a:r>
            <a:r>
              <a:rPr lang="en-IN" dirty="0" err="1"/>
              <a:t>neighborhood</a:t>
            </a:r>
            <a:r>
              <a:rPr lang="en-IN" dirty="0"/>
              <a:t>;</a:t>
            </a:r>
          </a:p>
          <a:p>
            <a:r>
              <a:rPr lang="en-IN" dirty="0"/>
              <a:t>number of tourist attractions near the accommodation;</a:t>
            </a:r>
          </a:p>
          <a:p>
            <a:r>
              <a:rPr lang="en-IN" dirty="0"/>
              <a:t>number of crimes nearby the accommodation.</a:t>
            </a:r>
          </a:p>
          <a:p>
            <a:endParaRPr lang="en-IN" dirty="0"/>
          </a:p>
          <a:p>
            <a:r>
              <a:rPr lang="en-IN" dirty="0"/>
              <a:t>Following data sources are needed for our project:</a:t>
            </a:r>
          </a:p>
          <a:p>
            <a:r>
              <a:rPr lang="en-IN" dirty="0"/>
              <a:t>•New York City apartment listing from the Inside </a:t>
            </a:r>
            <a:r>
              <a:rPr lang="en-IN" dirty="0" err="1"/>
              <a:t>Airbnbsite</a:t>
            </a:r>
            <a:r>
              <a:rPr lang="en-IN" dirty="0"/>
              <a:t>;</a:t>
            </a:r>
          </a:p>
          <a:p>
            <a:r>
              <a:rPr lang="en-IN" dirty="0"/>
              <a:t>•New York </a:t>
            </a:r>
            <a:r>
              <a:rPr lang="en-IN" dirty="0" err="1"/>
              <a:t>Neighborhoods</a:t>
            </a:r>
            <a:r>
              <a:rPr lang="en-IN" dirty="0"/>
              <a:t> Tabulation Areas –official NYC </a:t>
            </a:r>
            <a:r>
              <a:rPr lang="en-IN" dirty="0" err="1"/>
              <a:t>neighborhoods</a:t>
            </a:r>
            <a:r>
              <a:rPr lang="en-IN" dirty="0"/>
              <a:t> names and coordinates;</a:t>
            </a:r>
          </a:p>
          <a:p>
            <a:r>
              <a:rPr lang="en-IN" dirty="0"/>
              <a:t>•Foursquare API to extract data about venues -food places, museums, galleries, shopping </a:t>
            </a:r>
            <a:r>
              <a:rPr lang="en-IN" dirty="0" err="1"/>
              <a:t>centers</a:t>
            </a:r>
            <a:r>
              <a:rPr lang="en-IN" dirty="0"/>
              <a:t>, and so on;</a:t>
            </a:r>
          </a:p>
          <a:p>
            <a:r>
              <a:rPr lang="en-IN" dirty="0"/>
              <a:t>•New York Crime data records for 2019 year.</a:t>
            </a:r>
          </a:p>
          <a:p>
            <a:endParaRPr lang="en-IN" dirty="0"/>
          </a:p>
        </p:txBody>
      </p:sp>
    </p:spTree>
    <p:extLst>
      <p:ext uri="{BB962C8B-B14F-4D97-AF65-F5344CB8AC3E}">
        <p14:creationId xmlns:p14="http://schemas.microsoft.com/office/powerpoint/2010/main" val="38091860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A3444F-EA76-46B2-B7D2-B59CDAECDDB5}"/>
              </a:ext>
            </a:extLst>
          </p:cNvPr>
          <p:cNvSpPr txBox="1"/>
          <p:nvPr/>
        </p:nvSpPr>
        <p:spPr>
          <a:xfrm>
            <a:off x="135468" y="169333"/>
            <a:ext cx="11887200" cy="6832640"/>
          </a:xfrm>
          <a:prstGeom prst="rect">
            <a:avLst/>
          </a:prstGeom>
          <a:noFill/>
        </p:spPr>
        <p:txBody>
          <a:bodyPr wrap="square" rtlCol="0">
            <a:spAutoFit/>
          </a:bodyPr>
          <a:lstStyle/>
          <a:p>
            <a:r>
              <a:rPr lang="en-IN" sz="2800" b="1" dirty="0"/>
              <a:t>Data </a:t>
            </a:r>
          </a:p>
          <a:p>
            <a:r>
              <a:rPr lang="en-IN" b="1" dirty="0"/>
              <a:t>Data Cleaning</a:t>
            </a:r>
            <a:endParaRPr lang="en-IN" dirty="0"/>
          </a:p>
          <a:p>
            <a:endParaRPr lang="en-IN" b="1" dirty="0"/>
          </a:p>
          <a:p>
            <a:r>
              <a:rPr lang="en-IN" b="1" dirty="0"/>
              <a:t>Airbnb New York City apartment listing </a:t>
            </a:r>
            <a:endParaRPr lang="en-IN" dirty="0"/>
          </a:p>
          <a:p>
            <a:endParaRPr lang="en-IN" dirty="0"/>
          </a:p>
          <a:p>
            <a:r>
              <a:rPr lang="en-IN" dirty="0"/>
              <a:t>For our project records were filtered as </a:t>
            </a:r>
          </a:p>
          <a:p>
            <a:r>
              <a:rPr lang="en-IN" dirty="0"/>
              <a:t>•Borough -Manhattan, New York only; </a:t>
            </a:r>
          </a:p>
          <a:p>
            <a:r>
              <a:rPr lang="en-IN" dirty="0"/>
              <a:t>•Number of reviews &gt;= 10; </a:t>
            </a:r>
          </a:p>
          <a:p>
            <a:r>
              <a:rPr lang="en-IN" dirty="0"/>
              <a:t>•Availability &gt;= 10 days/year; </a:t>
            </a:r>
          </a:p>
          <a:p>
            <a:r>
              <a:rPr lang="en-IN" dirty="0"/>
              <a:t>•Last Scraped/Reviewed later than 2019-10-01; </a:t>
            </a:r>
          </a:p>
          <a:p>
            <a:r>
              <a:rPr lang="en-IN" dirty="0"/>
              <a:t>•Minimum nights &gt;= 1; </a:t>
            </a:r>
          </a:p>
          <a:p>
            <a:r>
              <a:rPr lang="en-IN" dirty="0"/>
              <a:t>•Excluded Hostels and Camper/RV; </a:t>
            </a:r>
          </a:p>
          <a:p>
            <a:r>
              <a:rPr lang="en-IN" dirty="0"/>
              <a:t>•Excluded Shared rooms.</a:t>
            </a:r>
          </a:p>
          <a:p>
            <a:endParaRPr lang="en-IN" dirty="0"/>
          </a:p>
          <a:p>
            <a:r>
              <a:rPr lang="en-IN" dirty="0"/>
              <a:t>After filter was applied, we have 2,356 accommodations in our dataset.</a:t>
            </a:r>
          </a:p>
          <a:p>
            <a:endParaRPr lang="en-IN" b="1" dirty="0"/>
          </a:p>
          <a:p>
            <a:r>
              <a:rPr lang="en-IN" b="1" dirty="0"/>
              <a:t>New York Police Crime Records</a:t>
            </a:r>
            <a:endParaRPr lang="en-IN" dirty="0"/>
          </a:p>
          <a:p>
            <a:endParaRPr lang="en-IN" dirty="0"/>
          </a:p>
          <a:p>
            <a:r>
              <a:rPr lang="en-IN" dirty="0"/>
              <a:t>We filter this dataset by </a:t>
            </a:r>
          </a:p>
          <a:p>
            <a:r>
              <a:rPr lang="en-IN" dirty="0"/>
              <a:t>•Borough –</a:t>
            </a:r>
            <a:r>
              <a:rPr lang="en-IN" i="1" dirty="0"/>
              <a:t>Manhattan, New </a:t>
            </a:r>
            <a:r>
              <a:rPr lang="en-IN" i="1" dirty="0" err="1"/>
              <a:t>York</a:t>
            </a:r>
            <a:r>
              <a:rPr lang="en-IN" dirty="0" err="1"/>
              <a:t>only</a:t>
            </a:r>
            <a:r>
              <a:rPr lang="en-IN" dirty="0"/>
              <a:t>; </a:t>
            </a:r>
          </a:p>
          <a:p>
            <a:r>
              <a:rPr lang="en-IN" dirty="0"/>
              <a:t>•Crime type –</a:t>
            </a:r>
            <a:r>
              <a:rPr lang="en-IN" i="1" dirty="0" err="1"/>
              <a:t>FELONY</a:t>
            </a:r>
            <a:r>
              <a:rPr lang="en-IN" dirty="0" err="1"/>
              <a:t>and</a:t>
            </a:r>
            <a:r>
              <a:rPr lang="en-IN" dirty="0"/>
              <a:t> </a:t>
            </a:r>
            <a:r>
              <a:rPr lang="en-IN" i="1" dirty="0"/>
              <a:t>MISDEMEANOR</a:t>
            </a:r>
            <a:r>
              <a:rPr lang="en-IN" dirty="0"/>
              <a:t>.</a:t>
            </a:r>
          </a:p>
          <a:p>
            <a:endParaRPr lang="en-IN" dirty="0"/>
          </a:p>
          <a:p>
            <a:r>
              <a:rPr lang="en-IN" dirty="0"/>
              <a:t>After filtering we have 101,086 crimes records for Manhattan in 2019 year. </a:t>
            </a:r>
          </a:p>
        </p:txBody>
      </p:sp>
    </p:spTree>
    <p:extLst>
      <p:ext uri="{BB962C8B-B14F-4D97-AF65-F5344CB8AC3E}">
        <p14:creationId xmlns:p14="http://schemas.microsoft.com/office/powerpoint/2010/main" val="3965814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55A2A3-675C-4E14-83C0-AD2C3839152D}"/>
              </a:ext>
            </a:extLst>
          </p:cNvPr>
          <p:cNvSpPr txBox="1"/>
          <p:nvPr/>
        </p:nvSpPr>
        <p:spPr>
          <a:xfrm>
            <a:off x="180622" y="214489"/>
            <a:ext cx="11819467" cy="5786199"/>
          </a:xfrm>
          <a:prstGeom prst="rect">
            <a:avLst/>
          </a:prstGeom>
          <a:noFill/>
        </p:spPr>
        <p:txBody>
          <a:bodyPr wrap="square" rtlCol="0">
            <a:spAutoFit/>
          </a:bodyPr>
          <a:lstStyle/>
          <a:p>
            <a:r>
              <a:rPr lang="en-IN" sz="2800" b="1" dirty="0"/>
              <a:t>Data </a:t>
            </a:r>
          </a:p>
          <a:p>
            <a:endParaRPr lang="en-IN" dirty="0"/>
          </a:p>
          <a:p>
            <a:r>
              <a:rPr lang="en-IN" b="1" dirty="0"/>
              <a:t>Feature Engineering</a:t>
            </a:r>
            <a:endParaRPr lang="en-IN" dirty="0"/>
          </a:p>
          <a:p>
            <a:endParaRPr lang="en-IN" b="1" dirty="0"/>
          </a:p>
          <a:p>
            <a:r>
              <a:rPr lang="en-IN" b="1" dirty="0"/>
              <a:t>Airbnb</a:t>
            </a:r>
            <a:endParaRPr lang="en-IN" dirty="0"/>
          </a:p>
          <a:p>
            <a:endParaRPr lang="en-IN" dirty="0"/>
          </a:p>
          <a:p>
            <a:r>
              <a:rPr lang="en-IN" dirty="0"/>
              <a:t>We add some new features (columns) to our Airbnb dataset</a:t>
            </a:r>
            <a:r>
              <a:rPr lang="en-IN" b="1" dirty="0"/>
              <a:t>: </a:t>
            </a:r>
            <a:endParaRPr lang="en-IN" dirty="0"/>
          </a:p>
          <a:p>
            <a:endParaRPr lang="en-IN" dirty="0"/>
          </a:p>
          <a:p>
            <a:r>
              <a:rPr lang="en-IN" dirty="0"/>
              <a:t></a:t>
            </a:r>
            <a:r>
              <a:rPr lang="en-IN" b="1" dirty="0" err="1"/>
              <a:t>full_price</a:t>
            </a:r>
            <a:r>
              <a:rPr lang="en-IN" dirty="0"/>
              <a:t>-</a:t>
            </a:r>
            <a:r>
              <a:rPr lang="en-IN" i="1" dirty="0"/>
              <a:t>price</a:t>
            </a:r>
            <a:r>
              <a:rPr lang="en-IN" dirty="0"/>
              <a:t>+ </a:t>
            </a:r>
            <a:r>
              <a:rPr lang="en-IN" i="1" dirty="0" err="1"/>
              <a:t>cleaning_fee</a:t>
            </a:r>
            <a:r>
              <a:rPr lang="en-IN" dirty="0"/>
              <a:t>. Airbnb </a:t>
            </a:r>
            <a:r>
              <a:rPr lang="en-IN" i="1" dirty="0" err="1"/>
              <a:t>price</a:t>
            </a:r>
            <a:r>
              <a:rPr lang="en-IN" dirty="0" err="1"/>
              <a:t>column</a:t>
            </a:r>
            <a:r>
              <a:rPr lang="en-IN" dirty="0"/>
              <a:t> could be misleading because it does not include mandatory cleaning fee price;</a:t>
            </a:r>
          </a:p>
          <a:p>
            <a:r>
              <a:rPr lang="en-IN" dirty="0"/>
              <a:t></a:t>
            </a:r>
            <a:r>
              <a:rPr lang="en-IN" b="1" dirty="0" err="1"/>
              <a:t>price_per_person</a:t>
            </a:r>
            <a:r>
              <a:rPr lang="en-IN" dirty="0"/>
              <a:t>-(price + </a:t>
            </a:r>
            <a:r>
              <a:rPr lang="en-IN" dirty="0" err="1"/>
              <a:t>cleaning_fee</a:t>
            </a:r>
            <a:r>
              <a:rPr lang="en-IN" dirty="0"/>
              <a:t>)/accommodates;</a:t>
            </a:r>
          </a:p>
          <a:p>
            <a:r>
              <a:rPr lang="en-IN" dirty="0"/>
              <a:t></a:t>
            </a:r>
            <a:r>
              <a:rPr lang="en-IN" b="1" dirty="0" err="1"/>
              <a:t>tab_area</a:t>
            </a:r>
            <a:r>
              <a:rPr lang="en-IN" dirty="0" err="1"/>
              <a:t>from</a:t>
            </a:r>
            <a:r>
              <a:rPr lang="en-IN" dirty="0"/>
              <a:t> </a:t>
            </a:r>
            <a:r>
              <a:rPr lang="en-IN" i="1" dirty="0"/>
              <a:t>New York Area Tabulation </a:t>
            </a:r>
            <a:r>
              <a:rPr lang="en-IN" i="1" dirty="0" err="1"/>
              <a:t>Name</a:t>
            </a:r>
            <a:r>
              <a:rPr lang="en-IN" dirty="0" err="1"/>
              <a:t>dataset</a:t>
            </a:r>
            <a:r>
              <a:rPr lang="en-IN" dirty="0"/>
              <a:t> to our </a:t>
            </a:r>
            <a:r>
              <a:rPr lang="en-IN" i="1" dirty="0" err="1"/>
              <a:t>Airbnb</a:t>
            </a:r>
            <a:r>
              <a:rPr lang="en-IN" dirty="0" err="1"/>
              <a:t>data</a:t>
            </a:r>
            <a:r>
              <a:rPr lang="en-IN" dirty="0"/>
              <a:t> set because </a:t>
            </a:r>
            <a:r>
              <a:rPr lang="en-IN" dirty="0" err="1"/>
              <a:t>Neighborhoods’</a:t>
            </a:r>
            <a:r>
              <a:rPr lang="en-IN" dirty="0"/>
              <a:t> names are quite different in these data sets. We use custom </a:t>
            </a:r>
            <a:r>
              <a:rPr lang="en-IN" i="1" dirty="0" err="1"/>
              <a:t>define_tab_area</a:t>
            </a:r>
            <a:r>
              <a:rPr lang="en-IN" dirty="0" err="1"/>
              <a:t>function</a:t>
            </a:r>
            <a:r>
              <a:rPr lang="en-IN" dirty="0"/>
              <a:t> which returns </a:t>
            </a:r>
            <a:r>
              <a:rPr lang="en-IN" i="1" dirty="0"/>
              <a:t>New York Area Tabulation </a:t>
            </a:r>
            <a:r>
              <a:rPr lang="en-IN" i="1" dirty="0" err="1"/>
              <a:t>Name</a:t>
            </a:r>
            <a:r>
              <a:rPr lang="en-IN" dirty="0" err="1"/>
              <a:t>for</a:t>
            </a:r>
            <a:r>
              <a:rPr lang="en-IN" dirty="0"/>
              <a:t> each Airbnb accommodation’s latitude/longitude pair;</a:t>
            </a:r>
          </a:p>
          <a:p>
            <a:r>
              <a:rPr lang="en-IN" dirty="0"/>
              <a:t></a:t>
            </a:r>
            <a:r>
              <a:rPr lang="en-IN" b="1" dirty="0"/>
              <a:t>crimes -</a:t>
            </a:r>
            <a:r>
              <a:rPr lang="en-IN" dirty="0"/>
              <a:t>calculate the number of crimes in radius of 100 meters from each accommodation. </a:t>
            </a:r>
          </a:p>
          <a:p>
            <a:endParaRPr lang="en-IN" dirty="0"/>
          </a:p>
          <a:p>
            <a:r>
              <a:rPr lang="en-IN" b="1" dirty="0"/>
              <a:t>New York Police Crime Records</a:t>
            </a:r>
            <a:endParaRPr lang="en-IN" dirty="0"/>
          </a:p>
          <a:p>
            <a:endParaRPr lang="en-IN" dirty="0"/>
          </a:p>
          <a:p>
            <a:r>
              <a:rPr lang="en-IN" dirty="0"/>
              <a:t>We added </a:t>
            </a:r>
            <a:r>
              <a:rPr lang="en-IN" b="1" dirty="0" err="1"/>
              <a:t>tab_area</a:t>
            </a:r>
            <a:r>
              <a:rPr lang="en-IN" dirty="0" err="1"/>
              <a:t>column</a:t>
            </a:r>
            <a:r>
              <a:rPr lang="en-IN" dirty="0"/>
              <a:t> (New York Area Tabulation Name) to NYC Manhattan Crimes data set because we need to display </a:t>
            </a:r>
            <a:r>
              <a:rPr lang="en-IN" b="1" dirty="0"/>
              <a:t>Crime </a:t>
            </a:r>
            <a:r>
              <a:rPr lang="en-IN" b="1" dirty="0" err="1"/>
              <a:t>Rate</a:t>
            </a:r>
            <a:r>
              <a:rPr lang="en-IN" dirty="0" err="1"/>
              <a:t>Information</a:t>
            </a:r>
            <a:r>
              <a:rPr lang="en-IN" dirty="0"/>
              <a:t> on the New York Area Tabulation Map. </a:t>
            </a:r>
          </a:p>
        </p:txBody>
      </p:sp>
    </p:spTree>
    <p:extLst>
      <p:ext uri="{BB962C8B-B14F-4D97-AF65-F5344CB8AC3E}">
        <p14:creationId xmlns:p14="http://schemas.microsoft.com/office/powerpoint/2010/main" val="2310931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55A2A3-675C-4E14-83C0-AD2C3839152D}"/>
              </a:ext>
            </a:extLst>
          </p:cNvPr>
          <p:cNvSpPr txBox="1"/>
          <p:nvPr/>
        </p:nvSpPr>
        <p:spPr>
          <a:xfrm>
            <a:off x="180622" y="214489"/>
            <a:ext cx="11819467" cy="6340197"/>
          </a:xfrm>
          <a:prstGeom prst="rect">
            <a:avLst/>
          </a:prstGeom>
          <a:noFill/>
        </p:spPr>
        <p:txBody>
          <a:bodyPr wrap="square" rtlCol="0">
            <a:spAutoFit/>
          </a:bodyPr>
          <a:lstStyle/>
          <a:p>
            <a:r>
              <a:rPr lang="en-IN" sz="2800" b="1" dirty="0"/>
              <a:t>Methodology</a:t>
            </a:r>
          </a:p>
          <a:p>
            <a:endParaRPr lang="en-IN" dirty="0"/>
          </a:p>
          <a:p>
            <a:r>
              <a:rPr lang="en-IN" dirty="0"/>
              <a:t>In this project we are trying to detect Manhattan's </a:t>
            </a:r>
            <a:r>
              <a:rPr lang="en-IN" dirty="0" err="1"/>
              <a:t>Neighborhoods</a:t>
            </a:r>
            <a:r>
              <a:rPr lang="en-IN" dirty="0"/>
              <a:t> that have accommodations for rent with positive reviews, reasonable prices, low number of crimes and tourists’ attractions nearby. </a:t>
            </a:r>
          </a:p>
          <a:p>
            <a:endParaRPr lang="en-IN" b="1" dirty="0"/>
          </a:p>
          <a:p>
            <a:r>
              <a:rPr lang="en-IN" b="1" dirty="0"/>
              <a:t>In the first </a:t>
            </a:r>
            <a:r>
              <a:rPr lang="en-IN" b="1" dirty="0" err="1"/>
              <a:t>step</a:t>
            </a:r>
            <a:r>
              <a:rPr lang="en-IN" dirty="0" err="1"/>
              <a:t>we</a:t>
            </a:r>
            <a:r>
              <a:rPr lang="en-IN" dirty="0"/>
              <a:t> have collected the following data: </a:t>
            </a:r>
          </a:p>
          <a:p>
            <a:r>
              <a:rPr lang="en-IN" dirty="0"/>
              <a:t>Airbnb Accommodations with their NYC Tabulation Area (official </a:t>
            </a:r>
            <a:r>
              <a:rPr lang="en-IN" dirty="0" err="1"/>
              <a:t>neighborhood</a:t>
            </a:r>
            <a:r>
              <a:rPr lang="en-IN" dirty="0"/>
              <a:t> names); </a:t>
            </a:r>
          </a:p>
          <a:p>
            <a:r>
              <a:rPr lang="en-IN" dirty="0"/>
              <a:t>Airbnb Accommodation's number of crimes nearby;</a:t>
            </a:r>
          </a:p>
          <a:p>
            <a:r>
              <a:rPr lang="en-IN" dirty="0"/>
              <a:t>Defined NYC Tabulation Area (official </a:t>
            </a:r>
            <a:r>
              <a:rPr lang="en-IN" dirty="0" err="1"/>
              <a:t>neighborhood</a:t>
            </a:r>
            <a:r>
              <a:rPr lang="en-IN" dirty="0"/>
              <a:t> name) for each Manhattan's crime case.</a:t>
            </a:r>
          </a:p>
          <a:p>
            <a:endParaRPr lang="en-IN" dirty="0"/>
          </a:p>
          <a:p>
            <a:r>
              <a:rPr lang="en-IN" b="1" dirty="0"/>
              <a:t>The second step </a:t>
            </a:r>
            <a:r>
              <a:rPr lang="en-IN" dirty="0"/>
              <a:t>in our analysis will be a calculation and exploration different </a:t>
            </a:r>
            <a:r>
              <a:rPr lang="en-IN" dirty="0" err="1"/>
              <a:t>neighborhoods</a:t>
            </a:r>
            <a:r>
              <a:rPr lang="en-IN" dirty="0"/>
              <a:t> of Manhattan. We will explore the following characteristics:</a:t>
            </a:r>
          </a:p>
          <a:p>
            <a:r>
              <a:rPr lang="en-IN" dirty="0"/>
              <a:t>number of crimes in the area;</a:t>
            </a:r>
          </a:p>
          <a:p>
            <a:r>
              <a:rPr lang="en-IN" dirty="0"/>
              <a:t>average price per person;</a:t>
            </a:r>
          </a:p>
          <a:p>
            <a:r>
              <a:rPr lang="en-IN" dirty="0"/>
              <a:t>number of accommodations available.</a:t>
            </a:r>
          </a:p>
          <a:p>
            <a:endParaRPr lang="en-IN" dirty="0"/>
          </a:p>
          <a:p>
            <a:r>
              <a:rPr lang="en-IN" b="1" dirty="0"/>
              <a:t>In the third and final step </a:t>
            </a:r>
            <a:r>
              <a:rPr lang="en-IN" dirty="0"/>
              <a:t>we will </a:t>
            </a:r>
          </a:p>
          <a:p>
            <a:r>
              <a:rPr lang="en-IN" dirty="0"/>
              <a:t>select Top-100 Airbnb accommodations based on summary rating, number of crimes and price per person, and</a:t>
            </a:r>
          </a:p>
          <a:p>
            <a:r>
              <a:rPr lang="en-IN" dirty="0"/>
              <a:t>invoke Foursquare API to find Top accommodations' nearby venues </a:t>
            </a:r>
          </a:p>
          <a:p>
            <a:r>
              <a:rPr lang="en-IN" dirty="0"/>
              <a:t>create and investigate clusters (using k-means clustering) for our accommodations to make some recommendations to our tourists.</a:t>
            </a:r>
          </a:p>
        </p:txBody>
      </p:sp>
    </p:spTree>
    <p:extLst>
      <p:ext uri="{BB962C8B-B14F-4D97-AF65-F5344CB8AC3E}">
        <p14:creationId xmlns:p14="http://schemas.microsoft.com/office/powerpoint/2010/main" val="3703776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55A2A3-675C-4E14-83C0-AD2C3839152D}"/>
              </a:ext>
            </a:extLst>
          </p:cNvPr>
          <p:cNvSpPr txBox="1"/>
          <p:nvPr/>
        </p:nvSpPr>
        <p:spPr>
          <a:xfrm>
            <a:off x="101600" y="242459"/>
            <a:ext cx="11819467" cy="523220"/>
          </a:xfrm>
          <a:prstGeom prst="rect">
            <a:avLst/>
          </a:prstGeom>
          <a:noFill/>
        </p:spPr>
        <p:txBody>
          <a:bodyPr wrap="square" rtlCol="0">
            <a:spAutoFit/>
          </a:bodyPr>
          <a:lstStyle/>
          <a:p>
            <a:r>
              <a:rPr lang="en-IN" sz="2800" b="1" dirty="0"/>
              <a:t>Analysis</a:t>
            </a:r>
          </a:p>
        </p:txBody>
      </p:sp>
      <p:sp>
        <p:nvSpPr>
          <p:cNvPr id="3" name="TextBox 2">
            <a:extLst>
              <a:ext uri="{FF2B5EF4-FFF2-40B4-BE49-F238E27FC236}">
                <a16:creationId xmlns:a16="http://schemas.microsoft.com/office/drawing/2014/main" id="{113E6AE6-29DB-4428-9E62-9859A02FE5EB}"/>
              </a:ext>
            </a:extLst>
          </p:cNvPr>
          <p:cNvSpPr txBox="1"/>
          <p:nvPr/>
        </p:nvSpPr>
        <p:spPr>
          <a:xfrm>
            <a:off x="428980" y="1027289"/>
            <a:ext cx="4842934" cy="923330"/>
          </a:xfrm>
          <a:prstGeom prst="rect">
            <a:avLst/>
          </a:prstGeom>
          <a:noFill/>
        </p:spPr>
        <p:txBody>
          <a:bodyPr wrap="square" rtlCol="0">
            <a:spAutoFit/>
          </a:bodyPr>
          <a:lstStyle/>
          <a:p>
            <a:r>
              <a:rPr lang="en-IN" b="1" dirty="0"/>
              <a:t>Apartments Total by </a:t>
            </a:r>
            <a:r>
              <a:rPr lang="en-IN" b="1" dirty="0" err="1"/>
              <a:t>Neighborhood</a:t>
            </a:r>
            <a:r>
              <a:rPr lang="en-IN" b="1" dirty="0"/>
              <a:t> Chart</a:t>
            </a:r>
          </a:p>
          <a:p>
            <a:endParaRPr lang="en-IN" b="1" dirty="0"/>
          </a:p>
          <a:p>
            <a:endParaRPr lang="en-IN" dirty="0"/>
          </a:p>
        </p:txBody>
      </p:sp>
      <p:pic>
        <p:nvPicPr>
          <p:cNvPr id="4" name="Picture 3">
            <a:extLst>
              <a:ext uri="{FF2B5EF4-FFF2-40B4-BE49-F238E27FC236}">
                <a16:creationId xmlns:a16="http://schemas.microsoft.com/office/drawing/2014/main" id="{54C5B241-30A6-4C3B-8EBA-561BFD216D24}"/>
              </a:ext>
            </a:extLst>
          </p:cNvPr>
          <p:cNvPicPr>
            <a:picLocks noChangeAspect="1"/>
          </p:cNvPicPr>
          <p:nvPr/>
        </p:nvPicPr>
        <p:blipFill>
          <a:blip r:embed="rId2"/>
          <a:stretch>
            <a:fillRect/>
          </a:stretch>
        </p:blipFill>
        <p:spPr>
          <a:xfrm>
            <a:off x="524932" y="1488954"/>
            <a:ext cx="4154314" cy="4662535"/>
          </a:xfrm>
          <a:prstGeom prst="rect">
            <a:avLst/>
          </a:prstGeom>
        </p:spPr>
      </p:pic>
      <p:sp>
        <p:nvSpPr>
          <p:cNvPr id="5" name="TextBox 4">
            <a:extLst>
              <a:ext uri="{FF2B5EF4-FFF2-40B4-BE49-F238E27FC236}">
                <a16:creationId xmlns:a16="http://schemas.microsoft.com/office/drawing/2014/main" id="{D59ABA9D-8792-4891-9411-93F972846061}"/>
              </a:ext>
            </a:extLst>
          </p:cNvPr>
          <p:cNvSpPr txBox="1"/>
          <p:nvPr/>
        </p:nvSpPr>
        <p:spPr>
          <a:xfrm>
            <a:off x="6327427" y="1010355"/>
            <a:ext cx="4842934" cy="923330"/>
          </a:xfrm>
          <a:prstGeom prst="rect">
            <a:avLst/>
          </a:prstGeom>
          <a:noFill/>
        </p:spPr>
        <p:txBody>
          <a:bodyPr wrap="square" rtlCol="0">
            <a:spAutoFit/>
          </a:bodyPr>
          <a:lstStyle/>
          <a:p>
            <a:r>
              <a:rPr lang="en-IN" b="1" dirty="0"/>
              <a:t>Apartments Total by </a:t>
            </a:r>
            <a:r>
              <a:rPr lang="en-IN" b="1" dirty="0" err="1"/>
              <a:t>Neighborhood</a:t>
            </a:r>
            <a:r>
              <a:rPr lang="en-IN" b="1" dirty="0"/>
              <a:t> Chart</a:t>
            </a:r>
          </a:p>
          <a:p>
            <a:endParaRPr lang="en-IN" b="1" dirty="0"/>
          </a:p>
          <a:p>
            <a:endParaRPr lang="en-IN" dirty="0"/>
          </a:p>
        </p:txBody>
      </p:sp>
      <p:pic>
        <p:nvPicPr>
          <p:cNvPr id="6" name="Picture 5">
            <a:extLst>
              <a:ext uri="{FF2B5EF4-FFF2-40B4-BE49-F238E27FC236}">
                <a16:creationId xmlns:a16="http://schemas.microsoft.com/office/drawing/2014/main" id="{13CA01EF-0FE7-444D-9356-CF0A193B86A9}"/>
              </a:ext>
            </a:extLst>
          </p:cNvPr>
          <p:cNvPicPr>
            <a:picLocks noChangeAspect="1"/>
          </p:cNvPicPr>
          <p:nvPr/>
        </p:nvPicPr>
        <p:blipFill>
          <a:blip r:embed="rId3"/>
          <a:stretch>
            <a:fillRect/>
          </a:stretch>
        </p:blipFill>
        <p:spPr>
          <a:xfrm>
            <a:off x="6429027" y="1488954"/>
            <a:ext cx="4368790" cy="4662535"/>
          </a:xfrm>
          <a:prstGeom prst="rect">
            <a:avLst/>
          </a:prstGeom>
        </p:spPr>
      </p:pic>
    </p:spTree>
    <p:extLst>
      <p:ext uri="{BB962C8B-B14F-4D97-AF65-F5344CB8AC3E}">
        <p14:creationId xmlns:p14="http://schemas.microsoft.com/office/powerpoint/2010/main" val="10268206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55A2A3-675C-4E14-83C0-AD2C3839152D}"/>
              </a:ext>
            </a:extLst>
          </p:cNvPr>
          <p:cNvSpPr txBox="1"/>
          <p:nvPr/>
        </p:nvSpPr>
        <p:spPr>
          <a:xfrm>
            <a:off x="180622" y="122494"/>
            <a:ext cx="11819467" cy="523220"/>
          </a:xfrm>
          <a:prstGeom prst="rect">
            <a:avLst/>
          </a:prstGeom>
          <a:noFill/>
        </p:spPr>
        <p:txBody>
          <a:bodyPr wrap="square" rtlCol="0">
            <a:spAutoFit/>
          </a:bodyPr>
          <a:lstStyle/>
          <a:p>
            <a:r>
              <a:rPr lang="en-IN" sz="2800" b="1" dirty="0"/>
              <a:t>Analysis</a:t>
            </a:r>
          </a:p>
        </p:txBody>
      </p:sp>
      <p:sp>
        <p:nvSpPr>
          <p:cNvPr id="3" name="TextBox 2">
            <a:extLst>
              <a:ext uri="{FF2B5EF4-FFF2-40B4-BE49-F238E27FC236}">
                <a16:creationId xmlns:a16="http://schemas.microsoft.com/office/drawing/2014/main" id="{113E6AE6-29DB-4428-9E62-9859A02FE5EB}"/>
              </a:ext>
            </a:extLst>
          </p:cNvPr>
          <p:cNvSpPr txBox="1"/>
          <p:nvPr/>
        </p:nvSpPr>
        <p:spPr>
          <a:xfrm>
            <a:off x="191911" y="583821"/>
            <a:ext cx="4842934" cy="646331"/>
          </a:xfrm>
          <a:prstGeom prst="rect">
            <a:avLst/>
          </a:prstGeom>
          <a:noFill/>
        </p:spPr>
        <p:txBody>
          <a:bodyPr wrap="square" rtlCol="0">
            <a:spAutoFit/>
          </a:bodyPr>
          <a:lstStyle/>
          <a:p>
            <a:r>
              <a:rPr lang="en-IN" b="1" dirty="0"/>
              <a:t>NYC Tabulation Area </a:t>
            </a:r>
            <a:r>
              <a:rPr lang="en-IN" b="1" dirty="0" err="1"/>
              <a:t>Neighborhoods</a:t>
            </a:r>
            <a:endParaRPr lang="en-IN" dirty="0"/>
          </a:p>
          <a:p>
            <a:r>
              <a:rPr lang="en-IN" b="1" dirty="0"/>
              <a:t>Average Prices per Person</a:t>
            </a:r>
            <a:endParaRPr lang="en-IN" dirty="0"/>
          </a:p>
        </p:txBody>
      </p:sp>
      <p:sp>
        <p:nvSpPr>
          <p:cNvPr id="5" name="TextBox 4">
            <a:extLst>
              <a:ext uri="{FF2B5EF4-FFF2-40B4-BE49-F238E27FC236}">
                <a16:creationId xmlns:a16="http://schemas.microsoft.com/office/drawing/2014/main" id="{D59ABA9D-8792-4891-9411-93F972846061}"/>
              </a:ext>
            </a:extLst>
          </p:cNvPr>
          <p:cNvSpPr txBox="1"/>
          <p:nvPr/>
        </p:nvSpPr>
        <p:spPr>
          <a:xfrm>
            <a:off x="6282271" y="583821"/>
            <a:ext cx="4842934" cy="369332"/>
          </a:xfrm>
          <a:prstGeom prst="rect">
            <a:avLst/>
          </a:prstGeom>
          <a:noFill/>
        </p:spPr>
        <p:txBody>
          <a:bodyPr wrap="square" rtlCol="0">
            <a:spAutoFit/>
          </a:bodyPr>
          <a:lstStyle/>
          <a:p>
            <a:r>
              <a:rPr lang="en-IN" b="1" dirty="0"/>
              <a:t>Accommodations Detailed Info Map</a:t>
            </a:r>
            <a:endParaRPr lang="en-IN" dirty="0"/>
          </a:p>
        </p:txBody>
      </p:sp>
      <p:pic>
        <p:nvPicPr>
          <p:cNvPr id="7" name="Picture 6">
            <a:extLst>
              <a:ext uri="{FF2B5EF4-FFF2-40B4-BE49-F238E27FC236}">
                <a16:creationId xmlns:a16="http://schemas.microsoft.com/office/drawing/2014/main" id="{5C7B8E4D-4C96-4C37-98F7-58C6F85E7EF9}"/>
              </a:ext>
            </a:extLst>
          </p:cNvPr>
          <p:cNvPicPr>
            <a:picLocks noChangeAspect="1"/>
          </p:cNvPicPr>
          <p:nvPr/>
        </p:nvPicPr>
        <p:blipFill>
          <a:blip r:embed="rId2"/>
          <a:stretch>
            <a:fillRect/>
          </a:stretch>
        </p:blipFill>
        <p:spPr>
          <a:xfrm>
            <a:off x="270934" y="1363709"/>
            <a:ext cx="3510844" cy="3761446"/>
          </a:xfrm>
          <a:prstGeom prst="rect">
            <a:avLst/>
          </a:prstGeom>
        </p:spPr>
      </p:pic>
      <p:pic>
        <p:nvPicPr>
          <p:cNvPr id="8" name="Picture 7">
            <a:extLst>
              <a:ext uri="{FF2B5EF4-FFF2-40B4-BE49-F238E27FC236}">
                <a16:creationId xmlns:a16="http://schemas.microsoft.com/office/drawing/2014/main" id="{83765153-9C9C-450E-BF11-4C5B979B32D6}"/>
              </a:ext>
            </a:extLst>
          </p:cNvPr>
          <p:cNvPicPr>
            <a:picLocks noChangeAspect="1"/>
          </p:cNvPicPr>
          <p:nvPr/>
        </p:nvPicPr>
        <p:blipFill>
          <a:blip r:embed="rId3"/>
          <a:stretch>
            <a:fillRect/>
          </a:stretch>
        </p:blipFill>
        <p:spPr>
          <a:xfrm>
            <a:off x="6282271" y="1363709"/>
            <a:ext cx="3860800" cy="3761446"/>
          </a:xfrm>
          <a:prstGeom prst="rect">
            <a:avLst/>
          </a:prstGeom>
        </p:spPr>
      </p:pic>
      <p:sp>
        <p:nvSpPr>
          <p:cNvPr id="9" name="TextBox 8">
            <a:extLst>
              <a:ext uri="{FF2B5EF4-FFF2-40B4-BE49-F238E27FC236}">
                <a16:creationId xmlns:a16="http://schemas.microsoft.com/office/drawing/2014/main" id="{3C404F1A-0119-4D59-A631-ED959F1E8983}"/>
              </a:ext>
            </a:extLst>
          </p:cNvPr>
          <p:cNvSpPr txBox="1"/>
          <p:nvPr/>
        </p:nvSpPr>
        <p:spPr>
          <a:xfrm>
            <a:off x="180622" y="5247424"/>
            <a:ext cx="4944533" cy="1615827"/>
          </a:xfrm>
          <a:prstGeom prst="rect">
            <a:avLst/>
          </a:prstGeom>
          <a:noFill/>
        </p:spPr>
        <p:txBody>
          <a:bodyPr wrap="square" rtlCol="0">
            <a:spAutoFit/>
          </a:bodyPr>
          <a:lstStyle/>
          <a:p>
            <a:r>
              <a:rPr lang="en-IN" sz="1100" dirty="0"/>
              <a:t>Top-5 </a:t>
            </a:r>
            <a:r>
              <a:rPr lang="en-IN" sz="1100" dirty="0" err="1"/>
              <a:t>Neighborhoods</a:t>
            </a:r>
            <a:r>
              <a:rPr lang="en-IN" sz="1100" dirty="0"/>
              <a:t> with </a:t>
            </a:r>
            <a:r>
              <a:rPr lang="en-IN" sz="1100" b="1" dirty="0"/>
              <a:t>Highest average </a:t>
            </a:r>
            <a:r>
              <a:rPr lang="en-IN" sz="1100" b="1" i="1" dirty="0"/>
              <a:t>Price per </a:t>
            </a:r>
            <a:r>
              <a:rPr lang="en-IN" sz="1100" b="1" i="1" dirty="0" err="1"/>
              <a:t>Person</a:t>
            </a:r>
            <a:r>
              <a:rPr lang="en-IN" sz="1100" dirty="0" err="1"/>
              <a:t>in</a:t>
            </a:r>
            <a:r>
              <a:rPr lang="en-IN" sz="1100" dirty="0"/>
              <a:t> 2019 year: </a:t>
            </a:r>
          </a:p>
          <a:p>
            <a:r>
              <a:rPr lang="en-IN" sz="1100" dirty="0"/>
              <a:t>•West Village-112.85 USD -88 accommodations</a:t>
            </a:r>
          </a:p>
          <a:p>
            <a:r>
              <a:rPr lang="en-IN" sz="1100" dirty="0"/>
              <a:t>•Lincoln Square-112.51 USD -20 accommodations</a:t>
            </a:r>
          </a:p>
          <a:p>
            <a:r>
              <a:rPr lang="en-IN" sz="1100" dirty="0"/>
              <a:t>•Stuyvesant Town-Cooper Village-107.5 USD -2 accommodations</a:t>
            </a:r>
          </a:p>
          <a:p>
            <a:r>
              <a:rPr lang="en-IN" sz="1100" dirty="0"/>
              <a:t>•SoHo-TriBeCa-Civic </a:t>
            </a:r>
            <a:r>
              <a:rPr lang="en-IN" sz="1100" dirty="0" err="1"/>
              <a:t>Center</a:t>
            </a:r>
            <a:r>
              <a:rPr lang="en-IN" sz="1100" dirty="0"/>
              <a:t>-Little Italy -105.38 USD -81 accommodations</a:t>
            </a:r>
          </a:p>
          <a:p>
            <a:r>
              <a:rPr lang="en-IN" sz="1100" dirty="0"/>
              <a:t>•Upper East Side-Carnegie Hill-96.98 USD -24 accommodations</a:t>
            </a:r>
          </a:p>
          <a:p>
            <a:endParaRPr lang="en-IN" sz="1100" dirty="0"/>
          </a:p>
        </p:txBody>
      </p:sp>
      <p:sp>
        <p:nvSpPr>
          <p:cNvPr id="10" name="TextBox 9">
            <a:extLst>
              <a:ext uri="{FF2B5EF4-FFF2-40B4-BE49-F238E27FC236}">
                <a16:creationId xmlns:a16="http://schemas.microsoft.com/office/drawing/2014/main" id="{E35D9089-CEEE-4C67-88DC-D3442F37551C}"/>
              </a:ext>
            </a:extLst>
          </p:cNvPr>
          <p:cNvSpPr txBox="1"/>
          <p:nvPr/>
        </p:nvSpPr>
        <p:spPr>
          <a:xfrm>
            <a:off x="5988763" y="5241779"/>
            <a:ext cx="4944533" cy="1384995"/>
          </a:xfrm>
          <a:prstGeom prst="rect">
            <a:avLst/>
          </a:prstGeom>
          <a:noFill/>
        </p:spPr>
        <p:txBody>
          <a:bodyPr wrap="square" rtlCol="0">
            <a:spAutoFit/>
          </a:bodyPr>
          <a:lstStyle/>
          <a:p>
            <a:r>
              <a:rPr lang="en-IN" sz="1200" dirty="0"/>
              <a:t>Top-5 </a:t>
            </a:r>
            <a:r>
              <a:rPr lang="en-IN" sz="1200" dirty="0" err="1"/>
              <a:t>Neighborhoods</a:t>
            </a:r>
            <a:r>
              <a:rPr lang="en-IN" sz="1200" dirty="0"/>
              <a:t> with </a:t>
            </a:r>
            <a:r>
              <a:rPr lang="en-IN" sz="1200" b="1" dirty="0"/>
              <a:t>Lowest average </a:t>
            </a:r>
            <a:r>
              <a:rPr lang="en-IN" sz="1200" b="1" i="1" dirty="0"/>
              <a:t>Price per </a:t>
            </a:r>
            <a:r>
              <a:rPr lang="en-IN" sz="1200" b="1" i="1" dirty="0" err="1"/>
              <a:t>Person</a:t>
            </a:r>
            <a:r>
              <a:rPr lang="en-IN" sz="1200" dirty="0" err="1"/>
              <a:t>in</a:t>
            </a:r>
            <a:r>
              <a:rPr lang="en-IN" sz="1200" dirty="0"/>
              <a:t> 2019 year: </a:t>
            </a:r>
          </a:p>
          <a:p>
            <a:r>
              <a:rPr lang="en-IN" sz="1200" dirty="0"/>
              <a:t>•Marble Hill-Inwood-45.48 USD -25 acc. </a:t>
            </a:r>
          </a:p>
          <a:p>
            <a:r>
              <a:rPr lang="en-IN" sz="1200" dirty="0"/>
              <a:t>•Washington Heights South-46.79 USD -82 acc.</a:t>
            </a:r>
          </a:p>
          <a:p>
            <a:r>
              <a:rPr lang="en-IN" sz="1200" dirty="0"/>
              <a:t>•Washington Heights North-54.74 USD -53 acc.</a:t>
            </a:r>
          </a:p>
          <a:p>
            <a:r>
              <a:rPr lang="en-IN" sz="1200" dirty="0"/>
              <a:t>•Central Harlem North-Polo Grounds -57 USD -132 acc. </a:t>
            </a:r>
          </a:p>
          <a:p>
            <a:r>
              <a:rPr lang="en-IN" sz="1200" dirty="0"/>
              <a:t>•Manhattanville-59.75 USD -25 acc.</a:t>
            </a:r>
          </a:p>
        </p:txBody>
      </p:sp>
    </p:spTree>
    <p:extLst>
      <p:ext uri="{BB962C8B-B14F-4D97-AF65-F5344CB8AC3E}">
        <p14:creationId xmlns:p14="http://schemas.microsoft.com/office/powerpoint/2010/main" val="2566728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55A2A3-675C-4E14-83C0-AD2C3839152D}"/>
              </a:ext>
            </a:extLst>
          </p:cNvPr>
          <p:cNvSpPr txBox="1"/>
          <p:nvPr/>
        </p:nvSpPr>
        <p:spPr>
          <a:xfrm>
            <a:off x="180622" y="214489"/>
            <a:ext cx="11819467" cy="523220"/>
          </a:xfrm>
          <a:prstGeom prst="rect">
            <a:avLst/>
          </a:prstGeom>
          <a:noFill/>
        </p:spPr>
        <p:txBody>
          <a:bodyPr wrap="square" rtlCol="0">
            <a:spAutoFit/>
          </a:bodyPr>
          <a:lstStyle/>
          <a:p>
            <a:r>
              <a:rPr lang="en-IN" sz="2800" b="1" dirty="0"/>
              <a:t>Analysis</a:t>
            </a:r>
          </a:p>
        </p:txBody>
      </p:sp>
      <p:sp>
        <p:nvSpPr>
          <p:cNvPr id="3" name="TextBox 2">
            <a:extLst>
              <a:ext uri="{FF2B5EF4-FFF2-40B4-BE49-F238E27FC236}">
                <a16:creationId xmlns:a16="http://schemas.microsoft.com/office/drawing/2014/main" id="{113E6AE6-29DB-4428-9E62-9859A02FE5EB}"/>
              </a:ext>
            </a:extLst>
          </p:cNvPr>
          <p:cNvSpPr txBox="1"/>
          <p:nvPr/>
        </p:nvSpPr>
        <p:spPr>
          <a:xfrm>
            <a:off x="180622" y="750796"/>
            <a:ext cx="4842934" cy="369332"/>
          </a:xfrm>
          <a:prstGeom prst="rect">
            <a:avLst/>
          </a:prstGeom>
          <a:noFill/>
        </p:spPr>
        <p:txBody>
          <a:bodyPr wrap="square" rtlCol="0">
            <a:spAutoFit/>
          </a:bodyPr>
          <a:lstStyle/>
          <a:p>
            <a:r>
              <a:rPr lang="en-IN" b="1" dirty="0"/>
              <a:t>Crimes Cluster Map</a:t>
            </a:r>
            <a:endParaRPr lang="en-IN" dirty="0"/>
          </a:p>
        </p:txBody>
      </p:sp>
      <p:sp>
        <p:nvSpPr>
          <p:cNvPr id="5" name="TextBox 4">
            <a:extLst>
              <a:ext uri="{FF2B5EF4-FFF2-40B4-BE49-F238E27FC236}">
                <a16:creationId xmlns:a16="http://schemas.microsoft.com/office/drawing/2014/main" id="{D59ABA9D-8792-4891-9411-93F972846061}"/>
              </a:ext>
            </a:extLst>
          </p:cNvPr>
          <p:cNvSpPr txBox="1"/>
          <p:nvPr/>
        </p:nvSpPr>
        <p:spPr>
          <a:xfrm>
            <a:off x="6282271" y="583821"/>
            <a:ext cx="4842934" cy="369332"/>
          </a:xfrm>
          <a:prstGeom prst="rect">
            <a:avLst/>
          </a:prstGeom>
          <a:noFill/>
        </p:spPr>
        <p:txBody>
          <a:bodyPr wrap="square" rtlCol="0">
            <a:spAutoFit/>
          </a:bodyPr>
          <a:lstStyle/>
          <a:p>
            <a:r>
              <a:rPr lang="en-IN" b="1" dirty="0"/>
              <a:t>Summary Crimes by </a:t>
            </a:r>
            <a:r>
              <a:rPr lang="en-IN" b="1" dirty="0" err="1"/>
              <a:t>Neighborhoods</a:t>
            </a:r>
            <a:r>
              <a:rPr lang="en-IN" b="1" dirty="0"/>
              <a:t> Map</a:t>
            </a:r>
            <a:endParaRPr lang="en-IN" dirty="0"/>
          </a:p>
        </p:txBody>
      </p:sp>
      <p:sp>
        <p:nvSpPr>
          <p:cNvPr id="9" name="TextBox 8">
            <a:extLst>
              <a:ext uri="{FF2B5EF4-FFF2-40B4-BE49-F238E27FC236}">
                <a16:creationId xmlns:a16="http://schemas.microsoft.com/office/drawing/2014/main" id="{3C404F1A-0119-4D59-A631-ED959F1E8983}"/>
              </a:ext>
            </a:extLst>
          </p:cNvPr>
          <p:cNvSpPr txBox="1"/>
          <p:nvPr/>
        </p:nvSpPr>
        <p:spPr>
          <a:xfrm>
            <a:off x="180622" y="5026336"/>
            <a:ext cx="4944533" cy="1600438"/>
          </a:xfrm>
          <a:prstGeom prst="rect">
            <a:avLst/>
          </a:prstGeom>
          <a:noFill/>
        </p:spPr>
        <p:txBody>
          <a:bodyPr wrap="square" rtlCol="0">
            <a:spAutoFit/>
          </a:bodyPr>
          <a:lstStyle/>
          <a:p>
            <a:r>
              <a:rPr lang="en-IN" sz="1400" dirty="0"/>
              <a:t>Top-5 </a:t>
            </a:r>
            <a:r>
              <a:rPr lang="en-IN" sz="1400" dirty="0" err="1"/>
              <a:t>Neighborhoods</a:t>
            </a:r>
            <a:r>
              <a:rPr lang="en-IN" sz="1400" dirty="0"/>
              <a:t> with the </a:t>
            </a:r>
            <a:r>
              <a:rPr lang="en-IN" sz="1400" b="1" dirty="0"/>
              <a:t>Highest Crime level </a:t>
            </a:r>
            <a:r>
              <a:rPr lang="en-IN" sz="1400" dirty="0"/>
              <a:t>in 2019 year: </a:t>
            </a:r>
          </a:p>
          <a:p>
            <a:r>
              <a:rPr lang="en-IN" sz="1400" dirty="0"/>
              <a:t>•Midtown-Midtown South -10,397</a:t>
            </a:r>
          </a:p>
          <a:p>
            <a:r>
              <a:rPr lang="en-IN" sz="1400" dirty="0"/>
              <a:t>•Hudson Yards-Chelsea-Flatiron-Union Square-7,788</a:t>
            </a:r>
          </a:p>
          <a:p>
            <a:r>
              <a:rPr lang="en-IN" sz="1400" dirty="0"/>
              <a:t>•East Harlem North -6,221</a:t>
            </a:r>
          </a:p>
          <a:p>
            <a:r>
              <a:rPr lang="en-IN" sz="1400" dirty="0"/>
              <a:t>•Central Harlem North-Polo Grounds -5,186</a:t>
            </a:r>
          </a:p>
          <a:p>
            <a:r>
              <a:rPr lang="en-IN" sz="1400" dirty="0"/>
              <a:t>•SoHo-TriBeCa-Civic </a:t>
            </a:r>
            <a:r>
              <a:rPr lang="en-IN" sz="1400" dirty="0" err="1"/>
              <a:t>Center</a:t>
            </a:r>
            <a:r>
              <a:rPr lang="en-IN" sz="1400" dirty="0"/>
              <a:t>-Little Italy -4,789</a:t>
            </a:r>
          </a:p>
        </p:txBody>
      </p:sp>
      <p:sp>
        <p:nvSpPr>
          <p:cNvPr id="10" name="TextBox 9">
            <a:extLst>
              <a:ext uri="{FF2B5EF4-FFF2-40B4-BE49-F238E27FC236}">
                <a16:creationId xmlns:a16="http://schemas.microsoft.com/office/drawing/2014/main" id="{E35D9089-CEEE-4C67-88DC-D3442F37551C}"/>
              </a:ext>
            </a:extLst>
          </p:cNvPr>
          <p:cNvSpPr txBox="1"/>
          <p:nvPr/>
        </p:nvSpPr>
        <p:spPr>
          <a:xfrm>
            <a:off x="6090355" y="5026336"/>
            <a:ext cx="4944533" cy="1600438"/>
          </a:xfrm>
          <a:prstGeom prst="rect">
            <a:avLst/>
          </a:prstGeom>
          <a:noFill/>
        </p:spPr>
        <p:txBody>
          <a:bodyPr wrap="square" rtlCol="0">
            <a:spAutoFit/>
          </a:bodyPr>
          <a:lstStyle/>
          <a:p>
            <a:r>
              <a:rPr lang="en-IN" sz="1400" dirty="0"/>
              <a:t>Top-5 </a:t>
            </a:r>
            <a:r>
              <a:rPr lang="en-IN" sz="1400" dirty="0" err="1"/>
              <a:t>Neighborhoods</a:t>
            </a:r>
            <a:r>
              <a:rPr lang="en-IN" sz="1400" dirty="0"/>
              <a:t> with the </a:t>
            </a:r>
            <a:r>
              <a:rPr lang="en-IN" sz="1400" b="1" dirty="0"/>
              <a:t>Lowest Crime level </a:t>
            </a:r>
            <a:r>
              <a:rPr lang="en-IN" sz="1400" dirty="0"/>
              <a:t>in 2019 year: </a:t>
            </a:r>
          </a:p>
          <a:p>
            <a:r>
              <a:rPr lang="en-IN" sz="1400" dirty="0"/>
              <a:t>•Stuyvesant Town-Cooper Village -145</a:t>
            </a:r>
          </a:p>
          <a:p>
            <a:r>
              <a:rPr lang="en-IN" sz="1400" dirty="0"/>
              <a:t>•park-cemetery-etc-Manhattan --1,213</a:t>
            </a:r>
          </a:p>
          <a:p>
            <a:r>
              <a:rPr lang="en-IN" sz="1400" dirty="0"/>
              <a:t>•Lenox Hill-Roosevelt Island -1,604</a:t>
            </a:r>
          </a:p>
          <a:p>
            <a:r>
              <a:rPr lang="en-IN" sz="1400" dirty="0"/>
              <a:t>•Manhattanville -1,832</a:t>
            </a:r>
          </a:p>
          <a:p>
            <a:r>
              <a:rPr lang="en-IN" sz="1400" dirty="0"/>
              <a:t>•Yorkville -1,898</a:t>
            </a:r>
          </a:p>
        </p:txBody>
      </p:sp>
      <p:pic>
        <p:nvPicPr>
          <p:cNvPr id="4" name="Picture 3">
            <a:extLst>
              <a:ext uri="{FF2B5EF4-FFF2-40B4-BE49-F238E27FC236}">
                <a16:creationId xmlns:a16="http://schemas.microsoft.com/office/drawing/2014/main" id="{828F26BF-2CCA-42B5-B557-FC4681B6490E}"/>
              </a:ext>
            </a:extLst>
          </p:cNvPr>
          <p:cNvPicPr>
            <a:picLocks noChangeAspect="1"/>
          </p:cNvPicPr>
          <p:nvPr/>
        </p:nvPicPr>
        <p:blipFill>
          <a:blip r:embed="rId2"/>
          <a:stretch>
            <a:fillRect/>
          </a:stretch>
        </p:blipFill>
        <p:spPr>
          <a:xfrm>
            <a:off x="282224" y="1363709"/>
            <a:ext cx="3228620" cy="2974260"/>
          </a:xfrm>
          <a:prstGeom prst="rect">
            <a:avLst/>
          </a:prstGeom>
        </p:spPr>
      </p:pic>
      <p:pic>
        <p:nvPicPr>
          <p:cNvPr id="6" name="Picture 5">
            <a:extLst>
              <a:ext uri="{FF2B5EF4-FFF2-40B4-BE49-F238E27FC236}">
                <a16:creationId xmlns:a16="http://schemas.microsoft.com/office/drawing/2014/main" id="{AEBEA3F4-EA66-4AA6-BCF8-299FA501FED8}"/>
              </a:ext>
            </a:extLst>
          </p:cNvPr>
          <p:cNvPicPr>
            <a:picLocks noChangeAspect="1"/>
          </p:cNvPicPr>
          <p:nvPr/>
        </p:nvPicPr>
        <p:blipFill>
          <a:blip r:embed="rId3"/>
          <a:stretch>
            <a:fillRect/>
          </a:stretch>
        </p:blipFill>
        <p:spPr>
          <a:xfrm>
            <a:off x="6282271" y="1381997"/>
            <a:ext cx="3951112" cy="2955972"/>
          </a:xfrm>
          <a:prstGeom prst="rect">
            <a:avLst/>
          </a:prstGeom>
        </p:spPr>
      </p:pic>
    </p:spTree>
    <p:extLst>
      <p:ext uri="{BB962C8B-B14F-4D97-AF65-F5344CB8AC3E}">
        <p14:creationId xmlns:p14="http://schemas.microsoft.com/office/powerpoint/2010/main" val="514941824"/>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18</TotalTime>
  <Words>2053</Words>
  <Application>Microsoft Office PowerPoint</Application>
  <PresentationFormat>Widescreen</PresentationFormat>
  <Paragraphs>208</Paragraphs>
  <Slides>15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Century Gothic</vt:lpstr>
      <vt:lpstr>Wingdings 3</vt:lpstr>
      <vt:lpstr>Slice</vt:lpstr>
      <vt:lpstr> The Battle of Neighbourhoods: Find the best place to stay in New York City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Neighbourhoods: Find the best place to stay in New York City</dc:title>
  <dc:creator>Sriya Gupta</dc:creator>
  <cp:lastModifiedBy>Sriya Gupta</cp:lastModifiedBy>
  <cp:revision>3</cp:revision>
  <dcterms:created xsi:type="dcterms:W3CDTF">2020-07-23T19:37:00Z</dcterms:created>
  <dcterms:modified xsi:type="dcterms:W3CDTF">2020-07-23T19:55:44Z</dcterms:modified>
</cp:coreProperties>
</file>

<file path=docProps/thumbnail.jpeg>
</file>